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2"/>
  </p:notesMasterIdLst>
  <p:handoutMasterIdLst>
    <p:handoutMasterId r:id="rId33"/>
  </p:handoutMasterIdLst>
  <p:sldIdLst>
    <p:sldId id="271" r:id="rId2"/>
    <p:sldId id="344" r:id="rId3"/>
    <p:sldId id="526" r:id="rId4"/>
    <p:sldId id="366" r:id="rId5"/>
    <p:sldId id="527" r:id="rId6"/>
    <p:sldId id="368" r:id="rId7"/>
    <p:sldId id="369" r:id="rId8"/>
    <p:sldId id="370" r:id="rId9"/>
    <p:sldId id="371" r:id="rId10"/>
    <p:sldId id="529" r:id="rId11"/>
    <p:sldId id="528" r:id="rId12"/>
    <p:sldId id="374" r:id="rId13"/>
    <p:sldId id="375" r:id="rId14"/>
    <p:sldId id="376" r:id="rId15"/>
    <p:sldId id="377" r:id="rId16"/>
    <p:sldId id="378" r:id="rId17"/>
    <p:sldId id="379" r:id="rId18"/>
    <p:sldId id="380" r:id="rId19"/>
    <p:sldId id="381" r:id="rId20"/>
    <p:sldId id="530" r:id="rId21"/>
    <p:sldId id="382" r:id="rId22"/>
    <p:sldId id="383" r:id="rId23"/>
    <p:sldId id="385" r:id="rId24"/>
    <p:sldId id="384" r:id="rId25"/>
    <p:sldId id="386" r:id="rId26"/>
    <p:sldId id="387" r:id="rId27"/>
    <p:sldId id="388" r:id="rId28"/>
    <p:sldId id="389" r:id="rId29"/>
    <p:sldId id="390" r:id="rId30"/>
    <p:sldId id="391" r:id="rId31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00FF"/>
    <a:srgbClr val="FF66CC"/>
    <a:srgbClr val="3399FF"/>
    <a:srgbClr val="FF9966"/>
    <a:srgbClr val="FF6600"/>
    <a:srgbClr val="CC3300"/>
    <a:srgbClr val="006699"/>
    <a:srgbClr val="33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5577" autoAdjust="0"/>
  </p:normalViewPr>
  <p:slideViewPr>
    <p:cSldViewPr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64" y="-12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Relat&#243;rio%20de%20Indicadores%20da%20PROAP%20-%20UFGD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Relat&#243;rio%20de%20Indicadores%20da%20PROAP%20-%20UFG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Relat&#243;rio%20de%20Indicadores%20da%20PROAP%20-%20UFGD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Relat&#243;rio%20de%20Indicadores%20da%20PROAP%20-%20UFGD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Relat&#243;rio%20de%20Indicadores%20da%20PROAP%20-%20UFGD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Relat&#243;rio%20de%20Indicadores%20da%20PROAP%20-%20UFGD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Relat&#243;rio%20de%20Indicadores%20da%20PROAP%20-%20UFGD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Relat&#243;rio%20de%20Indicadores%20da%20PROAP%20-%20UFG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336600"/>
            </a:solidFill>
          </c:spPr>
          <c:invertIfNegative val="0"/>
          <c:dLbls>
            <c:dLbl>
              <c:idx val="0"/>
              <c:layout>
                <c:manualLayout>
                  <c:x val="8.0862114457914986E-3"/>
                  <c:y val="-0.15440217663874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1545223513727451E-3"/>
                  <c:y val="-0.230845829780831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45376272410402E-2"/>
                  <c:y val="-0.22072797030944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0862114457914986E-3"/>
                  <c:y val="-0.246028386579066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0180394117402082E-3"/>
                  <c:y val="-0.28930964441546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0860725742616275E-3"/>
                  <c:y val="-0.305044886905060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7.1545223513727451E-3"/>
                  <c:y val="-0.385425297156327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8.0862114457914986E-3"/>
                  <c:y val="-0.387868749686544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5.3908355795147262E-3"/>
                  <c:y val="-0.45193905169813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5.3908355795148251E-3"/>
                  <c:y val="-0.399997197859164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100" b="1">
                    <a:solidFill>
                      <a:schemeClr val="tx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Orçamento_tabela!$C$5:$L$5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Orçamento_tabela!$C$9:$L$9</c:f>
              <c:numCache>
                <c:formatCode>#,##0.00</c:formatCode>
                <c:ptCount val="10"/>
                <c:pt idx="0">
                  <c:v>10542446</c:v>
                </c:pt>
                <c:pt idx="1">
                  <c:v>44906381</c:v>
                </c:pt>
                <c:pt idx="2">
                  <c:v>44253865</c:v>
                </c:pt>
                <c:pt idx="3">
                  <c:v>55316782</c:v>
                </c:pt>
                <c:pt idx="4">
                  <c:v>75778709</c:v>
                </c:pt>
                <c:pt idx="5">
                  <c:v>79438616</c:v>
                </c:pt>
                <c:pt idx="6">
                  <c:v>123538509</c:v>
                </c:pt>
                <c:pt idx="7">
                  <c:v>116757845</c:v>
                </c:pt>
                <c:pt idx="8">
                  <c:v>150868617</c:v>
                </c:pt>
                <c:pt idx="9">
                  <c:v>181891019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shape val="cylinder"/>
        <c:axId val="116931584"/>
        <c:axId val="68135744"/>
        <c:axId val="0"/>
      </c:bar3DChart>
      <c:catAx>
        <c:axId val="116931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8135744"/>
        <c:crosses val="autoZero"/>
        <c:auto val="1"/>
        <c:lblAlgn val="ctr"/>
        <c:lblOffset val="100"/>
        <c:noMultiLvlLbl val="0"/>
      </c:catAx>
      <c:valAx>
        <c:axId val="68135744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one"/>
        <c:crossAx val="11693158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1"/>
          <c:order val="0"/>
          <c:spPr>
            <a:solidFill>
              <a:srgbClr val="336600"/>
            </a:solidFill>
          </c:spPr>
          <c:invertIfNegative val="0"/>
          <c:dLbls>
            <c:dLbl>
              <c:idx val="0"/>
              <c:layout>
                <c:manualLayout>
                  <c:x val="-0.16449491768074445"/>
                  <c:y val="-1.6453577295643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6535347172512538"/>
                  <c:y val="-2.1083102022319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5904037222619918"/>
                  <c:y val="-1.7485979720160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5893944166070176"/>
                  <c:y val="-1.3888857418002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5500000000000011"/>
                  <c:y val="-1.3888857418002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6021126760563381"/>
                  <c:y val="-7.19424460431654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4612676056338028"/>
                  <c:y val="-3.59712230215827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FFCC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Orçamento_tabela!$C$133:$I$133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Orçamento_tabela!$C$145:$I$145</c:f>
              <c:numCache>
                <c:formatCode>#,##0.00</c:formatCode>
                <c:ptCount val="7"/>
                <c:pt idx="0">
                  <c:v>44440724</c:v>
                </c:pt>
                <c:pt idx="1">
                  <c:v>55738796</c:v>
                </c:pt>
                <c:pt idx="2">
                  <c:v>65282482</c:v>
                </c:pt>
                <c:pt idx="3">
                  <c:v>71368372</c:v>
                </c:pt>
                <c:pt idx="4">
                  <c:v>90285382</c:v>
                </c:pt>
                <c:pt idx="5">
                  <c:v>111850625.93000001</c:v>
                </c:pt>
                <c:pt idx="6">
                  <c:v>129640349.02999999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shape val="cylinder"/>
        <c:axId val="13723648"/>
        <c:axId val="113920256"/>
        <c:axId val="0"/>
      </c:bar3DChart>
      <c:catAx>
        <c:axId val="137236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13920256"/>
        <c:crosses val="autoZero"/>
        <c:auto val="1"/>
        <c:lblAlgn val="ctr"/>
        <c:lblOffset val="100"/>
        <c:noMultiLvlLbl val="0"/>
      </c:catAx>
      <c:valAx>
        <c:axId val="113920256"/>
        <c:scaling>
          <c:orientation val="minMax"/>
        </c:scaling>
        <c:delete val="1"/>
        <c:axPos val="b"/>
        <c:numFmt formatCode="#,##0.00" sourceLinked="1"/>
        <c:majorTickMark val="out"/>
        <c:minorTickMark val="none"/>
        <c:tickLblPos val="none"/>
        <c:crossAx val="1372364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1"/>
          <c:order val="0"/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0.17358582677165352"/>
                  <c:y val="-2.0050699597802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671716535433071"/>
                  <c:y val="-1.7485979720160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6631309949892639"/>
                  <c:y val="-1.0291735115844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6984853256979268"/>
                  <c:y val="-1.3888857418002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6227272727272718"/>
                  <c:y val="-1.3888857418002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7241379310344829"/>
                  <c:y val="-1.0791366906474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5344827586206911"/>
                  <c:y val="-1.0791366906474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0033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Orçamento_tabela!$C$150:$I$150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Orçamento_tabela!$C$162:$I$162</c:f>
              <c:numCache>
                <c:formatCode>#,##0.00</c:formatCode>
                <c:ptCount val="7"/>
                <c:pt idx="0">
                  <c:v>44440724</c:v>
                </c:pt>
                <c:pt idx="1">
                  <c:v>55738796</c:v>
                </c:pt>
                <c:pt idx="2">
                  <c:v>65282482</c:v>
                </c:pt>
                <c:pt idx="3">
                  <c:v>71368372</c:v>
                </c:pt>
                <c:pt idx="4">
                  <c:v>90285380</c:v>
                </c:pt>
                <c:pt idx="5">
                  <c:v>111849647.43000001</c:v>
                </c:pt>
                <c:pt idx="6">
                  <c:v>129640349.02999999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shape val="cylinder"/>
        <c:axId val="13787648"/>
        <c:axId val="113922560"/>
        <c:axId val="0"/>
      </c:bar3DChart>
      <c:catAx>
        <c:axId val="137876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13922560"/>
        <c:crosses val="autoZero"/>
        <c:auto val="1"/>
        <c:lblAlgn val="ctr"/>
        <c:lblOffset val="100"/>
        <c:noMultiLvlLbl val="0"/>
      </c:catAx>
      <c:valAx>
        <c:axId val="113922560"/>
        <c:scaling>
          <c:orientation val="minMax"/>
        </c:scaling>
        <c:delete val="1"/>
        <c:axPos val="b"/>
        <c:numFmt formatCode="#,##0.00" sourceLinked="1"/>
        <c:majorTickMark val="out"/>
        <c:minorTickMark val="none"/>
        <c:tickLblPos val="none"/>
        <c:crossAx val="1378764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1"/>
          <c:tx>
            <c:v>Pessoal - Liquidado</c:v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7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Orçamento_tabela!$C$150:$I$150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Orçamento_tabela!$C$162:$I$162</c:f>
              <c:numCache>
                <c:formatCode>#,##0.00</c:formatCode>
                <c:ptCount val="7"/>
                <c:pt idx="0">
                  <c:v>44440724</c:v>
                </c:pt>
                <c:pt idx="1">
                  <c:v>55738796</c:v>
                </c:pt>
                <c:pt idx="2">
                  <c:v>65282482</c:v>
                </c:pt>
                <c:pt idx="3">
                  <c:v>71368372</c:v>
                </c:pt>
                <c:pt idx="4">
                  <c:v>90285380</c:v>
                </c:pt>
                <c:pt idx="5">
                  <c:v>111849647.43000001</c:v>
                </c:pt>
                <c:pt idx="6">
                  <c:v>129640349.02999999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90720"/>
        <c:axId val="128442368"/>
      </c:lineChart>
      <c:lineChart>
        <c:grouping val="standard"/>
        <c:varyColors val="0"/>
        <c:ser>
          <c:idx val="0"/>
          <c:order val="0"/>
          <c:tx>
            <c:v>Pessoal - Empenhado</c:v>
          </c:tx>
          <c:spPr>
            <a:ln>
              <a:solidFill>
                <a:srgbClr val="FF3399"/>
              </a:solidFill>
            </a:ln>
          </c:spPr>
          <c:marker>
            <c:spPr>
              <a:solidFill>
                <a:srgbClr val="FF3399"/>
              </a:solidFill>
              <a:ln>
                <a:solidFill>
                  <a:srgbClr val="FF3399"/>
                </a:solidFill>
              </a:ln>
            </c:spPr>
          </c:marker>
          <c:cat>
            <c:numRef>
              <c:f>Orçamento_tabela!$C$133:$I$133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Orçamento_tabela!$C$145:$I$145</c:f>
              <c:numCache>
                <c:formatCode>#,##0.00</c:formatCode>
                <c:ptCount val="7"/>
                <c:pt idx="0">
                  <c:v>44440724</c:v>
                </c:pt>
                <c:pt idx="1">
                  <c:v>55738796</c:v>
                </c:pt>
                <c:pt idx="2">
                  <c:v>65282482</c:v>
                </c:pt>
                <c:pt idx="3">
                  <c:v>71368372</c:v>
                </c:pt>
                <c:pt idx="4">
                  <c:v>90285382</c:v>
                </c:pt>
                <c:pt idx="5">
                  <c:v>111850625.93000001</c:v>
                </c:pt>
                <c:pt idx="6">
                  <c:v>129640349.02999999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20928"/>
        <c:axId val="128442944"/>
      </c:lineChart>
      <c:catAx>
        <c:axId val="13790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8442368"/>
        <c:crosses val="autoZero"/>
        <c:auto val="1"/>
        <c:lblAlgn val="ctr"/>
        <c:lblOffset val="100"/>
        <c:noMultiLvlLbl val="0"/>
      </c:catAx>
      <c:valAx>
        <c:axId val="1284423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extTo"/>
        <c:crossAx val="13790720"/>
        <c:crosses val="autoZero"/>
        <c:crossBetween val="between"/>
      </c:valAx>
      <c:valAx>
        <c:axId val="128442944"/>
        <c:scaling>
          <c:orientation val="minMax"/>
        </c:scaling>
        <c:delete val="1"/>
        <c:axPos val="r"/>
        <c:numFmt formatCode="#,##0.00" sourceLinked="1"/>
        <c:majorTickMark val="out"/>
        <c:minorTickMark val="none"/>
        <c:tickLblPos val="none"/>
        <c:crossAx val="13820928"/>
        <c:crosses val="max"/>
        <c:crossBetween val="between"/>
      </c:valAx>
      <c:catAx>
        <c:axId val="138209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28442944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1"/>
          <c:order val="0"/>
          <c:spPr>
            <a:solidFill>
              <a:srgbClr val="336600"/>
            </a:solidFill>
          </c:spPr>
          <c:invertIfNegative val="0"/>
          <c:dLbls>
            <c:dLbl>
              <c:idx val="0"/>
              <c:layout>
                <c:manualLayout>
                  <c:x val="-0.16449491768074445"/>
                  <c:y val="-1.6453577295643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6535347172512538"/>
                  <c:y val="-2.1083102022319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5904037222619918"/>
                  <c:y val="-1.7485979720160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5893944166070176"/>
                  <c:y val="-1.3888857418002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5500000000000011"/>
                  <c:y val="-1.3888857418002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6373239436619719"/>
                  <c:y val="-7.04225352112676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4260563380281702"/>
                  <c:y val="-3.52112676056338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FFCC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Orçamento_tabela!$C$186:$I$186</c:f>
              <c:numCache>
                <c:formatCode>#,##0.00</c:formatCode>
                <c:ptCount val="7"/>
                <c:pt idx="0">
                  <c:v>17013569</c:v>
                </c:pt>
                <c:pt idx="1">
                  <c:v>20115896</c:v>
                </c:pt>
                <c:pt idx="2">
                  <c:v>24894487</c:v>
                </c:pt>
                <c:pt idx="3">
                  <c:v>28945266</c:v>
                </c:pt>
                <c:pt idx="4">
                  <c:v>39596652</c:v>
                </c:pt>
                <c:pt idx="5">
                  <c:v>39314464.539999999</c:v>
                </c:pt>
                <c:pt idx="6">
                  <c:v>42857578.539999992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shape val="cylinder"/>
        <c:axId val="13822464"/>
        <c:axId val="113920832"/>
        <c:axId val="0"/>
      </c:bar3DChart>
      <c:catAx>
        <c:axId val="138224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13920832"/>
        <c:crosses val="autoZero"/>
        <c:auto val="1"/>
        <c:lblAlgn val="ctr"/>
        <c:lblOffset val="100"/>
        <c:noMultiLvlLbl val="0"/>
      </c:catAx>
      <c:valAx>
        <c:axId val="113920832"/>
        <c:scaling>
          <c:orientation val="minMax"/>
        </c:scaling>
        <c:delete val="1"/>
        <c:axPos val="b"/>
        <c:numFmt formatCode="#,##0.00" sourceLinked="1"/>
        <c:majorTickMark val="out"/>
        <c:minorTickMark val="none"/>
        <c:tickLblPos val="none"/>
        <c:crossAx val="138224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1"/>
          <c:order val="0"/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0.17358582677165352"/>
                  <c:y val="-2.0050699597802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671716535433071"/>
                  <c:y val="-1.7485979720160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6631309949892639"/>
                  <c:y val="-1.0291735115844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6984853256979268"/>
                  <c:y val="-1.3888857418002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6227272727272718"/>
                  <c:y val="-1.3888857418002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723076923076923"/>
                  <c:y val="-1.0791366906474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6703296703296702"/>
                  <c:y val="-1.0791366906474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0033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Orçamento_tabela!$C$191:$I$191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Orçamento_tabela!$C$210:$I$210</c:f>
              <c:numCache>
                <c:formatCode>#,##0.00</c:formatCode>
                <c:ptCount val="7"/>
                <c:pt idx="0">
                  <c:v>12971669</c:v>
                </c:pt>
                <c:pt idx="1">
                  <c:v>15883225</c:v>
                </c:pt>
                <c:pt idx="2">
                  <c:v>17893455</c:v>
                </c:pt>
                <c:pt idx="3">
                  <c:v>18767474</c:v>
                </c:pt>
                <c:pt idx="4">
                  <c:v>25603581</c:v>
                </c:pt>
                <c:pt idx="5">
                  <c:v>25945724.800000001</c:v>
                </c:pt>
                <c:pt idx="6">
                  <c:v>24408755.350000001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shape val="cylinder"/>
        <c:axId val="13968896"/>
        <c:axId val="128447552"/>
        <c:axId val="0"/>
      </c:bar3DChart>
      <c:catAx>
        <c:axId val="139688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28447552"/>
        <c:crosses val="autoZero"/>
        <c:auto val="1"/>
        <c:lblAlgn val="ctr"/>
        <c:lblOffset val="100"/>
        <c:noMultiLvlLbl val="0"/>
      </c:catAx>
      <c:valAx>
        <c:axId val="128447552"/>
        <c:scaling>
          <c:orientation val="minMax"/>
        </c:scaling>
        <c:delete val="1"/>
        <c:axPos val="b"/>
        <c:numFmt formatCode="#,##0.00" sourceLinked="1"/>
        <c:majorTickMark val="out"/>
        <c:minorTickMark val="none"/>
        <c:tickLblPos val="none"/>
        <c:crossAx val="1396889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1"/>
          <c:tx>
            <c:v>Outras Despesas - Liquidado</c:v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7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Orçamento_tabela!$C$191:$I$191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Orçamento_tabela!$C$210:$I$210</c:f>
              <c:numCache>
                <c:formatCode>#,##0.00</c:formatCode>
                <c:ptCount val="7"/>
                <c:pt idx="0">
                  <c:v>12971669</c:v>
                </c:pt>
                <c:pt idx="1">
                  <c:v>15883225</c:v>
                </c:pt>
                <c:pt idx="2">
                  <c:v>17893455</c:v>
                </c:pt>
                <c:pt idx="3">
                  <c:v>18767474</c:v>
                </c:pt>
                <c:pt idx="4">
                  <c:v>25603581</c:v>
                </c:pt>
                <c:pt idx="5">
                  <c:v>25945724.800000001</c:v>
                </c:pt>
                <c:pt idx="6">
                  <c:v>24408755.350000001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70944"/>
        <c:axId val="166046528"/>
      </c:lineChart>
      <c:lineChart>
        <c:grouping val="standard"/>
        <c:varyColors val="0"/>
        <c:ser>
          <c:idx val="0"/>
          <c:order val="0"/>
          <c:tx>
            <c:v>Outras Despesas - Empenhado</c:v>
          </c:tx>
          <c:spPr>
            <a:ln>
              <a:solidFill>
                <a:srgbClr val="FF3399"/>
              </a:solidFill>
            </a:ln>
          </c:spPr>
          <c:marker>
            <c:spPr>
              <a:solidFill>
                <a:srgbClr val="FF3399"/>
              </a:solidFill>
              <a:ln>
                <a:solidFill>
                  <a:srgbClr val="FF3399"/>
                </a:solidFill>
              </a:ln>
            </c:spPr>
          </c:marker>
          <c:cat>
            <c:numRef>
              <c:f>Orçamento_tabela!$C$167:$G$167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Orçamento_tabela!$C$186:$I$186</c:f>
              <c:numCache>
                <c:formatCode>#,##0.00</c:formatCode>
                <c:ptCount val="7"/>
                <c:pt idx="0">
                  <c:v>17013569</c:v>
                </c:pt>
                <c:pt idx="1">
                  <c:v>20115896</c:v>
                </c:pt>
                <c:pt idx="2">
                  <c:v>24894487</c:v>
                </c:pt>
                <c:pt idx="3">
                  <c:v>28945266</c:v>
                </c:pt>
                <c:pt idx="4">
                  <c:v>39596652</c:v>
                </c:pt>
                <c:pt idx="5">
                  <c:v>39314464.539999999</c:v>
                </c:pt>
                <c:pt idx="6">
                  <c:v>42857578.539999992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91264"/>
        <c:axId val="166047104"/>
      </c:lineChart>
      <c:catAx>
        <c:axId val="1397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6046528"/>
        <c:crosses val="autoZero"/>
        <c:auto val="1"/>
        <c:lblAlgn val="ctr"/>
        <c:lblOffset val="100"/>
        <c:noMultiLvlLbl val="0"/>
      </c:catAx>
      <c:valAx>
        <c:axId val="16604652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extTo"/>
        <c:crossAx val="13970944"/>
        <c:crosses val="autoZero"/>
        <c:crossBetween val="between"/>
      </c:valAx>
      <c:valAx>
        <c:axId val="166047104"/>
        <c:scaling>
          <c:orientation val="minMax"/>
        </c:scaling>
        <c:delete val="1"/>
        <c:axPos val="r"/>
        <c:numFmt formatCode="#,##0.00" sourceLinked="1"/>
        <c:majorTickMark val="out"/>
        <c:minorTickMark val="none"/>
        <c:tickLblPos val="none"/>
        <c:crossAx val="14091264"/>
        <c:crosses val="max"/>
        <c:crossBetween val="between"/>
      </c:valAx>
      <c:catAx>
        <c:axId val="140912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66047104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1"/>
          <c:order val="0"/>
          <c:spPr>
            <a:solidFill>
              <a:srgbClr val="336600"/>
            </a:solidFill>
          </c:spPr>
          <c:invertIfNegative val="0"/>
          <c:dLbls>
            <c:dLbl>
              <c:idx val="0"/>
              <c:layout>
                <c:manualLayout>
                  <c:x val="-0.16449491768074445"/>
                  <c:y val="-1.6453577295643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6535347172512538"/>
                  <c:y val="-2.1083102022319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5904037222619918"/>
                  <c:y val="-1.7485979720160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5893944166070176"/>
                  <c:y val="-1.3888857418002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5500000000000011"/>
                  <c:y val="-1.3888857418002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7077464788732408"/>
                  <c:y val="-7.04225352112676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4436619718309859"/>
                  <c:y val="-1.0563380281690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FFCC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Orçamento_tabela!$C$215:$I$215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Orçamento_tabela!$C$222:$I$222</c:f>
              <c:numCache>
                <c:formatCode>#,##0.00</c:formatCode>
                <c:ptCount val="7"/>
                <c:pt idx="0">
                  <c:v>19921581</c:v>
                </c:pt>
                <c:pt idx="1">
                  <c:v>23436591</c:v>
                </c:pt>
                <c:pt idx="2">
                  <c:v>17802479</c:v>
                </c:pt>
                <c:pt idx="3">
                  <c:v>15328013</c:v>
                </c:pt>
                <c:pt idx="4">
                  <c:v>17209889</c:v>
                </c:pt>
                <c:pt idx="5">
                  <c:v>20176986.539999999</c:v>
                </c:pt>
                <c:pt idx="6">
                  <c:v>8698882.7799999993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shape val="cylinder"/>
        <c:axId val="14093824"/>
        <c:axId val="206703424"/>
        <c:axId val="0"/>
      </c:bar3DChart>
      <c:catAx>
        <c:axId val="140938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6703424"/>
        <c:crosses val="autoZero"/>
        <c:auto val="1"/>
        <c:lblAlgn val="ctr"/>
        <c:lblOffset val="100"/>
        <c:noMultiLvlLbl val="0"/>
      </c:catAx>
      <c:valAx>
        <c:axId val="206703424"/>
        <c:scaling>
          <c:orientation val="minMax"/>
        </c:scaling>
        <c:delete val="1"/>
        <c:axPos val="b"/>
        <c:numFmt formatCode="#,##0.00" sourceLinked="1"/>
        <c:majorTickMark val="out"/>
        <c:minorTickMark val="none"/>
        <c:tickLblPos val="none"/>
        <c:crossAx val="1409382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1"/>
          <c:order val="0"/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0.14717694151107374"/>
                  <c:y val="-1.2856454993485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288210043978617"/>
                  <c:y val="-1.3888857418002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4457101098148684"/>
                  <c:y val="-1.7485979720160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4571876427279551"/>
                  <c:y val="-3.09749051152778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2329356742240173"/>
                  <c:y val="-3.09749051152777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4548494983277591"/>
                  <c:y val="-7.19424460431654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4882943143812721"/>
                  <c:y val="-1.0791366906474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0033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Orçamento_tabela!$C$227:$I$227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Orçamento_tabela!$C$234:$I$234</c:f>
              <c:numCache>
                <c:formatCode>#,##0.00</c:formatCode>
                <c:ptCount val="7"/>
                <c:pt idx="0">
                  <c:v>2996177</c:v>
                </c:pt>
                <c:pt idx="1">
                  <c:v>4263093</c:v>
                </c:pt>
                <c:pt idx="2">
                  <c:v>3546336</c:v>
                </c:pt>
                <c:pt idx="3">
                  <c:v>1407991</c:v>
                </c:pt>
                <c:pt idx="4">
                  <c:v>702280</c:v>
                </c:pt>
                <c:pt idx="5">
                  <c:v>3377066.66</c:v>
                </c:pt>
                <c:pt idx="6">
                  <c:v>4106684.2800000003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shape val="cylinder"/>
        <c:axId val="14120448"/>
        <c:axId val="206705728"/>
        <c:axId val="0"/>
      </c:bar3DChart>
      <c:catAx>
        <c:axId val="141204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6705728"/>
        <c:crosses val="autoZero"/>
        <c:auto val="1"/>
        <c:lblAlgn val="ctr"/>
        <c:lblOffset val="100"/>
        <c:noMultiLvlLbl val="0"/>
      </c:catAx>
      <c:valAx>
        <c:axId val="206705728"/>
        <c:scaling>
          <c:orientation val="minMax"/>
        </c:scaling>
        <c:delete val="1"/>
        <c:axPos val="b"/>
        <c:numFmt formatCode="#,##0.00" sourceLinked="1"/>
        <c:majorTickMark val="out"/>
        <c:minorTickMark val="none"/>
        <c:tickLblPos val="none"/>
        <c:crossAx val="1412044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Orçamento_tabela!$B$218</c:f>
              <c:strCache>
                <c:ptCount val="1"/>
                <c:pt idx="0">
                  <c:v>Obras e Instalações</c:v>
                </c:pt>
              </c:strCache>
            </c:strRef>
          </c:tx>
          <c:spPr>
            <a:solidFill>
              <a:srgbClr val="FF3399"/>
            </a:solidFill>
          </c:spPr>
          <c:invertIfNegative val="0"/>
          <c:cat>
            <c:numRef>
              <c:f>Orçamento_tabela!$C$215:$I$215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Orçamento_tabela!$C$218:$I$218</c:f>
              <c:numCache>
                <c:formatCode>#,##0.00</c:formatCode>
                <c:ptCount val="7"/>
                <c:pt idx="0">
                  <c:v>13211418</c:v>
                </c:pt>
                <c:pt idx="1">
                  <c:v>18359218</c:v>
                </c:pt>
                <c:pt idx="2">
                  <c:v>14358820</c:v>
                </c:pt>
                <c:pt idx="3">
                  <c:v>7970130</c:v>
                </c:pt>
                <c:pt idx="4">
                  <c:v>4806575</c:v>
                </c:pt>
                <c:pt idx="5">
                  <c:v>12674512.77</c:v>
                </c:pt>
                <c:pt idx="6">
                  <c:v>6293744.4000000004</c:v>
                </c:pt>
              </c:numCache>
            </c:numRef>
          </c:val>
        </c:ser>
        <c:ser>
          <c:idx val="1"/>
          <c:order val="1"/>
          <c:tx>
            <c:strRef>
              <c:f>Orçamento_tabela!$B$219</c:f>
              <c:strCache>
                <c:ptCount val="1"/>
                <c:pt idx="0">
                  <c:v>Equipamentos e Material Permanente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numRef>
              <c:f>Orçamento_tabela!$C$215:$I$215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Orçamento_tabela!$C$219:$I$219</c:f>
              <c:numCache>
                <c:formatCode>#,##0.00</c:formatCode>
                <c:ptCount val="7"/>
                <c:pt idx="0">
                  <c:v>6509793</c:v>
                </c:pt>
                <c:pt idx="1">
                  <c:v>5028546</c:v>
                </c:pt>
                <c:pt idx="2">
                  <c:v>3223639</c:v>
                </c:pt>
                <c:pt idx="3">
                  <c:v>7166054</c:v>
                </c:pt>
                <c:pt idx="4">
                  <c:v>12193783</c:v>
                </c:pt>
                <c:pt idx="5">
                  <c:v>7437890.1099999994</c:v>
                </c:pt>
                <c:pt idx="6">
                  <c:v>2215335.7499999995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shape val="cylinder"/>
        <c:axId val="14147584"/>
        <c:axId val="206708032"/>
        <c:axId val="0"/>
      </c:bar3DChart>
      <c:catAx>
        <c:axId val="14147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6708032"/>
        <c:crosses val="autoZero"/>
        <c:auto val="1"/>
        <c:lblAlgn val="ctr"/>
        <c:lblOffset val="100"/>
        <c:noMultiLvlLbl val="0"/>
      </c:catAx>
      <c:valAx>
        <c:axId val="20670803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extTo"/>
        <c:crossAx val="14147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651368454151214"/>
          <c:y val="1.9665973357103943E-2"/>
          <c:w val="0.31421851238552262"/>
          <c:h val="0.32387307556704664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1"/>
          <c:tx>
            <c:v>Investimento - Liquidado</c:v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7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Orçamento_tabela!$C$227:$I$227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Orçamento_tabela!$C$234:$I$234</c:f>
              <c:numCache>
                <c:formatCode>#,##0.00</c:formatCode>
                <c:ptCount val="7"/>
                <c:pt idx="0">
                  <c:v>2996177</c:v>
                </c:pt>
                <c:pt idx="1">
                  <c:v>4263093</c:v>
                </c:pt>
                <c:pt idx="2">
                  <c:v>3546336</c:v>
                </c:pt>
                <c:pt idx="3">
                  <c:v>1407991</c:v>
                </c:pt>
                <c:pt idx="4">
                  <c:v>702280</c:v>
                </c:pt>
                <c:pt idx="5">
                  <c:v>3377066.66</c:v>
                </c:pt>
                <c:pt idx="6">
                  <c:v>4106684.2800000003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50144"/>
        <c:axId val="206726848"/>
      </c:lineChart>
      <c:lineChart>
        <c:grouping val="standard"/>
        <c:varyColors val="0"/>
        <c:ser>
          <c:idx val="0"/>
          <c:order val="0"/>
          <c:tx>
            <c:v>Investimento - Empenhado</c:v>
          </c:tx>
          <c:spPr>
            <a:ln>
              <a:solidFill>
                <a:srgbClr val="FF3399"/>
              </a:solidFill>
            </a:ln>
          </c:spPr>
          <c:marker>
            <c:spPr>
              <a:solidFill>
                <a:srgbClr val="FF3399"/>
              </a:solidFill>
              <a:ln>
                <a:solidFill>
                  <a:srgbClr val="FF3399"/>
                </a:solidFill>
              </a:ln>
            </c:spPr>
          </c:marker>
          <c:cat>
            <c:numRef>
              <c:f>Orçamento_tabela!$C$215:$G$215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Orçamento_tabela!$C$222:$I$222</c:f>
              <c:numCache>
                <c:formatCode>#,##0.00</c:formatCode>
                <c:ptCount val="7"/>
                <c:pt idx="0">
                  <c:v>19921581</c:v>
                </c:pt>
                <c:pt idx="1">
                  <c:v>23436591</c:v>
                </c:pt>
                <c:pt idx="2">
                  <c:v>17802479</c:v>
                </c:pt>
                <c:pt idx="3">
                  <c:v>15328013</c:v>
                </c:pt>
                <c:pt idx="4">
                  <c:v>17209889</c:v>
                </c:pt>
                <c:pt idx="5">
                  <c:v>20176986.539999999</c:v>
                </c:pt>
                <c:pt idx="6">
                  <c:v>8698882.7799999993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13120"/>
        <c:axId val="206727424"/>
      </c:lineChart>
      <c:catAx>
        <c:axId val="14150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6726848"/>
        <c:crosses val="autoZero"/>
        <c:auto val="1"/>
        <c:lblAlgn val="ctr"/>
        <c:lblOffset val="100"/>
        <c:noMultiLvlLbl val="0"/>
      </c:catAx>
      <c:valAx>
        <c:axId val="20672684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extTo"/>
        <c:crossAx val="14150144"/>
        <c:crosses val="autoZero"/>
        <c:crossBetween val="between"/>
      </c:valAx>
      <c:valAx>
        <c:axId val="206727424"/>
        <c:scaling>
          <c:orientation val="minMax"/>
        </c:scaling>
        <c:delete val="1"/>
        <c:axPos val="r"/>
        <c:numFmt formatCode="#,##0.00" sourceLinked="1"/>
        <c:majorTickMark val="out"/>
        <c:minorTickMark val="none"/>
        <c:tickLblPos val="none"/>
        <c:crossAx val="14213120"/>
        <c:crosses val="max"/>
        <c:crossBetween val="between"/>
      </c:valAx>
      <c:catAx>
        <c:axId val="142131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06727424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1339750928760015"/>
          <c:y val="3.1446540880503145E-2"/>
          <c:w val="0.77473305451061936"/>
          <c:h val="0.7543455652949041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Orçamento_tabela!$B$124</c:f>
              <c:strCache>
                <c:ptCount val="1"/>
                <c:pt idx="0">
                  <c:v>Pessoal e Encargos Sociais</c:v>
                </c:pt>
              </c:strCache>
            </c:strRef>
          </c:tx>
          <c:spPr>
            <a:solidFill>
              <a:srgbClr val="005800"/>
            </a:solidFill>
          </c:spPr>
          <c:invertIfNegative val="0"/>
          <c:cat>
            <c:numRef>
              <c:f>Orçamento_tabela!$C$14:$L$14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Orçamento_tabela!$C$15:$L$15</c:f>
              <c:numCache>
                <c:formatCode>0.00%</c:formatCode>
                <c:ptCount val="10"/>
                <c:pt idx="0">
                  <c:v>0.14047973307143333</c:v>
                </c:pt>
                <c:pt idx="1">
                  <c:v>0.4912321480548611</c:v>
                </c:pt>
                <c:pt idx="2">
                  <c:v>0.57062640743356541</c:v>
                </c:pt>
                <c:pt idx="3">
                  <c:v>0.4869304942576016</c:v>
                </c:pt>
                <c:pt idx="4">
                  <c:v>0.55537595658960093</c:v>
                </c:pt>
                <c:pt idx="5">
                  <c:v>0.62557217764216844</c:v>
                </c:pt>
                <c:pt idx="6">
                  <c:v>0.71689753030773584</c:v>
                </c:pt>
                <c:pt idx="7">
                  <c:v>0.5735618621600973</c:v>
                </c:pt>
                <c:pt idx="8">
                  <c:v>0.59873423509940438</c:v>
                </c:pt>
                <c:pt idx="9">
                  <c:v>0.65612576506594866</c:v>
                </c:pt>
              </c:numCache>
            </c:numRef>
          </c:val>
        </c:ser>
        <c:ser>
          <c:idx val="1"/>
          <c:order val="1"/>
          <c:tx>
            <c:strRef>
              <c:f>Orçamento_tabela!$B$125</c:f>
              <c:strCache>
                <c:ptCount val="1"/>
                <c:pt idx="0">
                  <c:v>Outras Despesas Correntes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Orçamento_tabela!$C$14:$L$14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Orçamento_tabela!$C$16:$L$16</c:f>
              <c:numCache>
                <c:formatCode>0.00%</c:formatCode>
                <c:ptCount val="10"/>
                <c:pt idx="0">
                  <c:v>0.27521563781308439</c:v>
                </c:pt>
                <c:pt idx="1">
                  <c:v>0.17473959881113554</c:v>
                </c:pt>
                <c:pt idx="2">
                  <c:v>0.24859842185535658</c:v>
                </c:pt>
                <c:pt idx="3">
                  <c:v>0.22953135632510221</c:v>
                </c:pt>
                <c:pt idx="4">
                  <c:v>0.24438440881857726</c:v>
                </c:pt>
                <c:pt idx="5">
                  <c:v>0.29488955346351958</c:v>
                </c:pt>
                <c:pt idx="6">
                  <c:v>0.20327665602634074</c:v>
                </c:pt>
                <c:pt idx="7">
                  <c:v>0.27366230508964945</c:v>
                </c:pt>
                <c:pt idx="8">
                  <c:v>0.27203021951212025</c:v>
                </c:pt>
                <c:pt idx="9">
                  <c:v>0.26297103212116263</c:v>
                </c:pt>
              </c:numCache>
            </c:numRef>
          </c:val>
        </c:ser>
        <c:ser>
          <c:idx val="2"/>
          <c:order val="2"/>
          <c:tx>
            <c:strRef>
              <c:f>Orçamento_tabela!$B$126</c:f>
              <c:strCache>
                <c:ptCount val="1"/>
                <c:pt idx="0">
                  <c:v>Investimentos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Orçamento_tabela!$C$14:$L$14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Orçamento_tabela!$C$17:$L$17</c:f>
              <c:numCache>
                <c:formatCode>0.00%</c:formatCode>
                <c:ptCount val="10"/>
                <c:pt idx="0">
                  <c:v>0.58430462911548231</c:v>
                </c:pt>
                <c:pt idx="1">
                  <c:v>0.33402825313400336</c:v>
                </c:pt>
                <c:pt idx="2">
                  <c:v>0.18077517071107801</c:v>
                </c:pt>
                <c:pt idx="3">
                  <c:v>0.28353814941729616</c:v>
                </c:pt>
                <c:pt idx="4">
                  <c:v>0.20023963459182181</c:v>
                </c:pt>
                <c:pt idx="5">
                  <c:v>7.953826889431205E-2</c:v>
                </c:pt>
                <c:pt idx="6">
                  <c:v>7.9825813665923395E-2</c:v>
                </c:pt>
                <c:pt idx="7">
                  <c:v>0.1527758327502533</c:v>
                </c:pt>
                <c:pt idx="8">
                  <c:v>0.12923554538847531</c:v>
                </c:pt>
                <c:pt idx="9">
                  <c:v>8.090320281288875E-2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17058048"/>
        <c:axId val="68137472"/>
        <c:axId val="0"/>
      </c:bar3DChart>
      <c:catAx>
        <c:axId val="11705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8137472"/>
        <c:crosses val="autoZero"/>
        <c:auto val="1"/>
        <c:lblAlgn val="ctr"/>
        <c:lblOffset val="100"/>
        <c:noMultiLvlLbl val="0"/>
      </c:catAx>
      <c:valAx>
        <c:axId val="6813747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0%" sourceLinked="1"/>
        <c:majorTickMark val="none"/>
        <c:minorTickMark val="none"/>
        <c:tickLblPos val="nextTo"/>
        <c:crossAx val="1170580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Orçamento - LOA + Emendas</c:v>
          </c:tx>
          <c:spPr>
            <a:ln>
              <a:solidFill>
                <a:srgbClr val="336600"/>
              </a:solidFill>
            </a:ln>
          </c:spPr>
          <c:marker>
            <c:spPr>
              <a:solidFill>
                <a:srgbClr val="336600"/>
              </a:solidFill>
              <a:ln>
                <a:solidFill>
                  <a:srgbClr val="336600"/>
                </a:solidFill>
              </a:ln>
            </c:spPr>
          </c:marker>
          <c:cat>
            <c:numRef>
              <c:f>Orçamento_tabela!$C$133:$I$133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Orçamento_tabela!$F$114:$L$114</c:f>
              <c:numCache>
                <c:formatCode>#,##0.00</c:formatCode>
                <c:ptCount val="7"/>
                <c:pt idx="0">
                  <c:v>45547221</c:v>
                </c:pt>
                <c:pt idx="1">
                  <c:v>59650673</c:v>
                </c:pt>
                <c:pt idx="2" formatCode="General">
                  <c:v>72538323</c:v>
                </c:pt>
                <c:pt idx="3">
                  <c:v>81494452</c:v>
                </c:pt>
                <c:pt idx="4">
                  <c:v>91520739</c:v>
                </c:pt>
                <c:pt idx="5">
                  <c:v>90330206</c:v>
                </c:pt>
                <c:pt idx="6">
                  <c:v>119343384</c:v>
                </c:pt>
              </c:numCache>
            </c:numRef>
          </c:val>
          <c:smooth val="0"/>
        </c:ser>
        <c:ser>
          <c:idx val="1"/>
          <c:order val="1"/>
          <c:tx>
            <c:v>Despesas Empenhadas</c:v>
          </c:tx>
          <c:spPr>
            <a:ln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Orçamento_tabela!$C$133:$I$133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Orçamento_tabela!$C$145:$I$145</c:f>
              <c:numCache>
                <c:formatCode>#,##0.00</c:formatCode>
                <c:ptCount val="7"/>
                <c:pt idx="0">
                  <c:v>44440724</c:v>
                </c:pt>
                <c:pt idx="1">
                  <c:v>55738796</c:v>
                </c:pt>
                <c:pt idx="2">
                  <c:v>65282482</c:v>
                </c:pt>
                <c:pt idx="3">
                  <c:v>71368372</c:v>
                </c:pt>
                <c:pt idx="4">
                  <c:v>90285382</c:v>
                </c:pt>
                <c:pt idx="5">
                  <c:v>111850625.93000001</c:v>
                </c:pt>
                <c:pt idx="6">
                  <c:v>129640349.02999999</c:v>
                </c:pt>
              </c:numCache>
            </c:numRef>
          </c:val>
          <c:smooth val="0"/>
        </c:ser>
        <c:ser>
          <c:idx val="2"/>
          <c:order val="2"/>
          <c:tx>
            <c:v>Despesas Liquidadas</c:v>
          </c:tx>
          <c:spPr>
            <a:ln>
              <a:solidFill>
                <a:srgbClr val="FF3399"/>
              </a:solidFill>
            </a:ln>
          </c:spPr>
          <c:marker>
            <c:spPr>
              <a:solidFill>
                <a:srgbClr val="FF3399"/>
              </a:solidFill>
              <a:ln>
                <a:solidFill>
                  <a:srgbClr val="FF3399"/>
                </a:solidFill>
              </a:ln>
            </c:spPr>
          </c:marker>
          <c:cat>
            <c:numRef>
              <c:f>Orçamento_tabela!$C$133:$I$133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Orçamento_tabela!$C$162:$I$162</c:f>
              <c:numCache>
                <c:formatCode>#,##0.00</c:formatCode>
                <c:ptCount val="7"/>
                <c:pt idx="0">
                  <c:v>44440724</c:v>
                </c:pt>
                <c:pt idx="1">
                  <c:v>55738796</c:v>
                </c:pt>
                <c:pt idx="2">
                  <c:v>65282482</c:v>
                </c:pt>
                <c:pt idx="3">
                  <c:v>71368372</c:v>
                </c:pt>
                <c:pt idx="4">
                  <c:v>90285380</c:v>
                </c:pt>
                <c:pt idx="5">
                  <c:v>111849647.43000001</c:v>
                </c:pt>
                <c:pt idx="6">
                  <c:v>129640349.02999999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15168"/>
        <c:axId val="206729728"/>
      </c:lineChart>
      <c:catAx>
        <c:axId val="14215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6729728"/>
        <c:crosses val="autoZero"/>
        <c:auto val="1"/>
        <c:lblAlgn val="ctr"/>
        <c:lblOffset val="100"/>
        <c:noMultiLvlLbl val="0"/>
      </c:catAx>
      <c:valAx>
        <c:axId val="206729728"/>
        <c:scaling>
          <c:orientation val="minMax"/>
        </c:scaling>
        <c:delete val="0"/>
        <c:axPos val="l"/>
        <c:numFmt formatCode="#,##0.00" sourceLinked="1"/>
        <c:majorTickMark val="out"/>
        <c:minorTickMark val="none"/>
        <c:tickLblPos val="nextTo"/>
        <c:crossAx val="14215168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Orçamento - LOA + Emendas</c:v>
          </c:tx>
          <c:spPr>
            <a:ln>
              <a:solidFill>
                <a:srgbClr val="336600"/>
              </a:solidFill>
            </a:ln>
          </c:spPr>
          <c:marker>
            <c:spPr>
              <a:solidFill>
                <a:srgbClr val="336600"/>
              </a:solidFill>
              <a:ln>
                <a:solidFill>
                  <a:srgbClr val="336600"/>
                </a:solidFill>
              </a:ln>
            </c:spPr>
          </c:marker>
          <c:cat>
            <c:numRef>
              <c:f>Orçamento_tabela!$C$133:$I$133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Orçamento_tabela!$F$115:$L$115</c:f>
              <c:numCache>
                <c:formatCode>#,##0.00</c:formatCode>
                <c:ptCount val="7"/>
                <c:pt idx="0">
                  <c:v>14728550</c:v>
                </c:pt>
                <c:pt idx="1">
                  <c:v>20217634</c:v>
                </c:pt>
                <c:pt idx="2" formatCode="General">
                  <c:v>23811618</c:v>
                </c:pt>
                <c:pt idx="3">
                  <c:v>26138654</c:v>
                </c:pt>
                <c:pt idx="4">
                  <c:v>35503037</c:v>
                </c:pt>
                <c:pt idx="5">
                  <c:v>41040823</c:v>
                </c:pt>
                <c:pt idx="6">
                  <c:v>47832069</c:v>
                </c:pt>
              </c:numCache>
            </c:numRef>
          </c:val>
          <c:smooth val="0"/>
        </c:ser>
        <c:ser>
          <c:idx val="1"/>
          <c:order val="1"/>
          <c:tx>
            <c:v>Despesas Empenhadas</c:v>
          </c:tx>
          <c:spPr>
            <a:ln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Orçamento_tabela!$C$133:$I$133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Orçamento_tabela!$C$186:$I$186</c:f>
              <c:numCache>
                <c:formatCode>#,##0.00</c:formatCode>
                <c:ptCount val="7"/>
                <c:pt idx="0">
                  <c:v>17013569</c:v>
                </c:pt>
                <c:pt idx="1">
                  <c:v>20115896</c:v>
                </c:pt>
                <c:pt idx="2">
                  <c:v>24894487</c:v>
                </c:pt>
                <c:pt idx="3">
                  <c:v>28945266</c:v>
                </c:pt>
                <c:pt idx="4">
                  <c:v>39596652</c:v>
                </c:pt>
                <c:pt idx="5">
                  <c:v>39314464.539999999</c:v>
                </c:pt>
                <c:pt idx="6">
                  <c:v>42857578.539999992</c:v>
                </c:pt>
              </c:numCache>
            </c:numRef>
          </c:val>
          <c:smooth val="0"/>
        </c:ser>
        <c:ser>
          <c:idx val="2"/>
          <c:order val="2"/>
          <c:tx>
            <c:v>Despesas Liquidadas</c:v>
          </c:tx>
          <c:spPr>
            <a:ln>
              <a:solidFill>
                <a:srgbClr val="FF3399"/>
              </a:solidFill>
            </a:ln>
          </c:spPr>
          <c:marker>
            <c:spPr>
              <a:solidFill>
                <a:srgbClr val="FF3399"/>
              </a:solidFill>
              <a:ln>
                <a:solidFill>
                  <a:srgbClr val="FF3399"/>
                </a:solidFill>
              </a:ln>
            </c:spPr>
          </c:marker>
          <c:cat>
            <c:numRef>
              <c:f>Orçamento_tabela!$C$133:$I$133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Orçamento_tabela!$C$210:$I$210</c:f>
              <c:numCache>
                <c:formatCode>#,##0.00</c:formatCode>
                <c:ptCount val="7"/>
                <c:pt idx="0">
                  <c:v>12971669</c:v>
                </c:pt>
                <c:pt idx="1">
                  <c:v>15883225</c:v>
                </c:pt>
                <c:pt idx="2">
                  <c:v>17893455</c:v>
                </c:pt>
                <c:pt idx="3">
                  <c:v>18767474</c:v>
                </c:pt>
                <c:pt idx="4">
                  <c:v>25603581</c:v>
                </c:pt>
                <c:pt idx="5">
                  <c:v>25945724.800000001</c:v>
                </c:pt>
                <c:pt idx="6">
                  <c:v>24408755.350000001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474048"/>
        <c:axId val="206732032"/>
      </c:lineChart>
      <c:catAx>
        <c:axId val="1747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6732032"/>
        <c:crosses val="autoZero"/>
        <c:auto val="1"/>
        <c:lblAlgn val="ctr"/>
        <c:lblOffset val="100"/>
        <c:noMultiLvlLbl val="0"/>
      </c:catAx>
      <c:valAx>
        <c:axId val="206732032"/>
        <c:scaling>
          <c:orientation val="minMax"/>
        </c:scaling>
        <c:delete val="0"/>
        <c:axPos val="l"/>
        <c:numFmt formatCode="#,##0.00" sourceLinked="1"/>
        <c:majorTickMark val="out"/>
        <c:minorTickMark val="none"/>
        <c:tickLblPos val="nextTo"/>
        <c:crossAx val="17474048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Orçamento - LOA + Emendas</c:v>
          </c:tx>
          <c:spPr>
            <a:ln>
              <a:solidFill>
                <a:srgbClr val="336600"/>
              </a:solidFill>
            </a:ln>
          </c:spPr>
          <c:marker>
            <c:spPr>
              <a:solidFill>
                <a:srgbClr val="336600"/>
              </a:solidFill>
              <a:ln>
                <a:solidFill>
                  <a:srgbClr val="336600"/>
                </a:solidFill>
              </a:ln>
            </c:spPr>
          </c:marker>
          <c:cat>
            <c:numRef>
              <c:f>Orçamento_tabela!$C$133:$I$133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Orçamento_tabela!$F$116:$L$116</c:f>
              <c:numCache>
                <c:formatCode>#,##0.00</c:formatCode>
                <c:ptCount val="7"/>
                <c:pt idx="0">
                  <c:v>17835947</c:v>
                </c:pt>
                <c:pt idx="1">
                  <c:v>15843901</c:v>
                </c:pt>
                <c:pt idx="2" formatCode="General">
                  <c:v>6318410</c:v>
                </c:pt>
                <c:pt idx="3">
                  <c:v>15724155</c:v>
                </c:pt>
                <c:pt idx="4">
                  <c:v>15937777</c:v>
                </c:pt>
                <c:pt idx="5">
                  <c:v>19497588</c:v>
                </c:pt>
                <c:pt idx="6">
                  <c:v>14715566</c:v>
                </c:pt>
              </c:numCache>
            </c:numRef>
          </c:val>
          <c:smooth val="0"/>
        </c:ser>
        <c:ser>
          <c:idx val="1"/>
          <c:order val="1"/>
          <c:tx>
            <c:v>Despesas Empenhadas</c:v>
          </c:tx>
          <c:spPr>
            <a:ln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Orçamento_tabela!$C$133:$I$133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Orçamento_tabela!$C$222:$I$222</c:f>
              <c:numCache>
                <c:formatCode>#,##0.00</c:formatCode>
                <c:ptCount val="7"/>
                <c:pt idx="0">
                  <c:v>19921581</c:v>
                </c:pt>
                <c:pt idx="1">
                  <c:v>23436591</c:v>
                </c:pt>
                <c:pt idx="2">
                  <c:v>17802479</c:v>
                </c:pt>
                <c:pt idx="3">
                  <c:v>15328013</c:v>
                </c:pt>
                <c:pt idx="4">
                  <c:v>17209889</c:v>
                </c:pt>
                <c:pt idx="5">
                  <c:v>20176986.539999999</c:v>
                </c:pt>
                <c:pt idx="6">
                  <c:v>8698882.7799999993</c:v>
                </c:pt>
              </c:numCache>
            </c:numRef>
          </c:val>
          <c:smooth val="0"/>
        </c:ser>
        <c:ser>
          <c:idx val="2"/>
          <c:order val="2"/>
          <c:tx>
            <c:v>Despesas Liquidadas</c:v>
          </c:tx>
          <c:spPr>
            <a:ln>
              <a:solidFill>
                <a:srgbClr val="FF3399"/>
              </a:solidFill>
            </a:ln>
          </c:spPr>
          <c:marker>
            <c:spPr>
              <a:solidFill>
                <a:srgbClr val="FF3399"/>
              </a:solidFill>
              <a:ln>
                <a:solidFill>
                  <a:srgbClr val="FF3399"/>
                </a:solidFill>
              </a:ln>
            </c:spPr>
          </c:marker>
          <c:cat>
            <c:numRef>
              <c:f>Orçamento_tabela!$C$133:$I$133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Orçamento_tabela!$C$234:$I$234</c:f>
              <c:numCache>
                <c:formatCode>#,##0.00</c:formatCode>
                <c:ptCount val="7"/>
                <c:pt idx="0">
                  <c:v>2996177</c:v>
                </c:pt>
                <c:pt idx="1">
                  <c:v>4263093</c:v>
                </c:pt>
                <c:pt idx="2">
                  <c:v>3546336</c:v>
                </c:pt>
                <c:pt idx="3">
                  <c:v>1407991</c:v>
                </c:pt>
                <c:pt idx="4">
                  <c:v>702280</c:v>
                </c:pt>
                <c:pt idx="5">
                  <c:v>3377066.66</c:v>
                </c:pt>
                <c:pt idx="6">
                  <c:v>4106684.2800000003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477120"/>
        <c:axId val="68454080"/>
      </c:lineChart>
      <c:catAx>
        <c:axId val="1747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8454080"/>
        <c:crosses val="autoZero"/>
        <c:auto val="1"/>
        <c:lblAlgn val="ctr"/>
        <c:lblOffset val="100"/>
        <c:noMultiLvlLbl val="0"/>
      </c:catAx>
      <c:valAx>
        <c:axId val="68454080"/>
        <c:scaling>
          <c:orientation val="minMax"/>
        </c:scaling>
        <c:delete val="0"/>
        <c:axPos val="l"/>
        <c:numFmt formatCode="#,##0.00" sourceLinked="1"/>
        <c:majorTickMark val="out"/>
        <c:minorTickMark val="none"/>
        <c:tickLblPos val="nextTo"/>
        <c:crossAx val="17477120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Orçamento_tabela!$B$134</c:f>
              <c:strCache>
                <c:ptCount val="1"/>
                <c:pt idx="0">
                  <c:v>Aposentadorias e Reformas</c:v>
                </c:pt>
              </c:strCache>
            </c:strRef>
          </c:tx>
          <c:spPr>
            <a:solidFill>
              <a:srgbClr val="FF3399"/>
            </a:solidFill>
          </c:spPr>
          <c:invertIfNegative val="0"/>
          <c:cat>
            <c:numRef>
              <c:f>Orçamento_tabela!$C$133:$I$133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Orçamento_tabela!$C$134:$I$134</c:f>
              <c:numCache>
                <c:formatCode>#,##0.00</c:formatCode>
                <c:ptCount val="7"/>
                <c:pt idx="0">
                  <c:v>735503</c:v>
                </c:pt>
                <c:pt idx="1">
                  <c:v>1105731</c:v>
                </c:pt>
                <c:pt idx="2">
                  <c:v>1672987</c:v>
                </c:pt>
                <c:pt idx="3">
                  <c:v>2157455</c:v>
                </c:pt>
                <c:pt idx="4">
                  <c:v>2705343</c:v>
                </c:pt>
                <c:pt idx="5">
                  <c:v>3328706.04</c:v>
                </c:pt>
                <c:pt idx="6">
                  <c:v>4974958.32</c:v>
                </c:pt>
              </c:numCache>
            </c:numRef>
          </c:val>
        </c:ser>
        <c:ser>
          <c:idx val="1"/>
          <c:order val="1"/>
          <c:tx>
            <c:strRef>
              <c:f>Orçamento_tabela!$B$135</c:f>
              <c:strCache>
                <c:ptCount val="1"/>
                <c:pt idx="0">
                  <c:v>Pensões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numRef>
              <c:f>Orçamento_tabela!$C$133:$I$133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Orçamento_tabela!$C$135:$I$135</c:f>
              <c:numCache>
                <c:formatCode>#,##0.00</c:formatCode>
                <c:ptCount val="7"/>
                <c:pt idx="0">
                  <c:v>298101</c:v>
                </c:pt>
                <c:pt idx="1">
                  <c:v>411465</c:v>
                </c:pt>
                <c:pt idx="2">
                  <c:v>666282</c:v>
                </c:pt>
                <c:pt idx="3">
                  <c:v>857744</c:v>
                </c:pt>
                <c:pt idx="4">
                  <c:v>957071</c:v>
                </c:pt>
                <c:pt idx="5">
                  <c:v>1014979.5700000001</c:v>
                </c:pt>
                <c:pt idx="6">
                  <c:v>1261457.32</c:v>
                </c:pt>
              </c:numCache>
            </c:numRef>
          </c:val>
        </c:ser>
        <c:ser>
          <c:idx val="2"/>
          <c:order val="2"/>
          <c:tx>
            <c:strRef>
              <c:f>Orçamento_tabela!$B$136</c:f>
              <c:strCache>
                <c:ptCount val="1"/>
                <c:pt idx="0">
                  <c:v>Contratação por Tempo Determinado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cat>
            <c:numRef>
              <c:f>Orçamento_tabela!$C$133:$I$133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Orçamento_tabela!$C$136:$I$136</c:f>
              <c:numCache>
                <c:formatCode>#,##0.00</c:formatCode>
                <c:ptCount val="7"/>
                <c:pt idx="0">
                  <c:v>340230</c:v>
                </c:pt>
                <c:pt idx="1">
                  <c:v>679954</c:v>
                </c:pt>
                <c:pt idx="2">
                  <c:v>1373025</c:v>
                </c:pt>
                <c:pt idx="3">
                  <c:v>2544492</c:v>
                </c:pt>
                <c:pt idx="4">
                  <c:v>2667432</c:v>
                </c:pt>
                <c:pt idx="5">
                  <c:v>1784387.4200000002</c:v>
                </c:pt>
                <c:pt idx="6">
                  <c:v>2573413.25</c:v>
                </c:pt>
              </c:numCache>
            </c:numRef>
          </c:val>
        </c:ser>
        <c:ser>
          <c:idx val="3"/>
          <c:order val="3"/>
          <c:tx>
            <c:strRef>
              <c:f>Orçamento_tabela!$B$137</c:f>
              <c:strCache>
                <c:ptCount val="1"/>
                <c:pt idx="0">
                  <c:v>Contribuição a Entidades Fechadas de Previdencia</c:v>
                </c:pt>
              </c:strCache>
            </c:strRef>
          </c:tx>
          <c:invertIfNegative val="0"/>
          <c:cat>
            <c:numRef>
              <c:f>Orçamento_tabela!$C$133:$I$133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Orçamento_tabela!$C$137:$I$137</c:f>
              <c:numCache>
                <c:formatCode>#,##0.00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58274</c:v>
                </c:pt>
                <c:pt idx="5">
                  <c:v>105316.27</c:v>
                </c:pt>
                <c:pt idx="6">
                  <c:v>215013.29</c:v>
                </c:pt>
              </c:numCache>
            </c:numRef>
          </c:val>
        </c:ser>
        <c:ser>
          <c:idx val="4"/>
          <c:order val="4"/>
          <c:tx>
            <c:strRef>
              <c:f>Orçamento_tabela!$B$138</c:f>
              <c:strCache>
                <c:ptCount val="1"/>
                <c:pt idx="0">
                  <c:v>Outros Beneficios Assistenciais</c:v>
                </c:pt>
              </c:strCache>
            </c:strRef>
          </c:tx>
          <c:invertIfNegative val="0"/>
          <c:cat>
            <c:numRef>
              <c:f>Orçamento_tabela!$C$133:$I$133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Orçamento_tabela!$C$138:$I$138</c:f>
              <c:numCache>
                <c:formatCode>#,##0.00</c:formatCode>
                <c:ptCount val="7"/>
                <c:pt idx="0">
                  <c:v>7661</c:v>
                </c:pt>
                <c:pt idx="1">
                  <c:v>20507</c:v>
                </c:pt>
                <c:pt idx="2">
                  <c:v>30190</c:v>
                </c:pt>
                <c:pt idx="3">
                  <c:v>27727</c:v>
                </c:pt>
                <c:pt idx="4">
                  <c:v>6151</c:v>
                </c:pt>
                <c:pt idx="5">
                  <c:v>37769.21</c:v>
                </c:pt>
                <c:pt idx="6">
                  <c:v>41973.020000000004</c:v>
                </c:pt>
              </c:numCache>
            </c:numRef>
          </c:val>
        </c:ser>
        <c:ser>
          <c:idx val="11"/>
          <c:order val="5"/>
          <c:tx>
            <c:strRef>
              <c:f>Orçamento_tabela!$B$139</c:f>
              <c:strCache>
                <c:ptCount val="1"/>
                <c:pt idx="0">
                  <c:v>Vencimentos e Vantagens Fixas - Pessoal Civil</c:v>
                </c:pt>
              </c:strCache>
            </c:strRef>
          </c:tx>
          <c:spPr>
            <a:solidFill>
              <a:srgbClr val="005800"/>
            </a:solidFill>
          </c:spPr>
          <c:invertIfNegative val="0"/>
          <c:cat>
            <c:numRef>
              <c:f>Orçamento_tabela!$C$133:$I$133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Orçamento_tabela!$C$139:$I$139</c:f>
              <c:numCache>
                <c:formatCode>#,##0.00</c:formatCode>
                <c:ptCount val="7"/>
                <c:pt idx="0">
                  <c:v>35545217</c:v>
                </c:pt>
                <c:pt idx="1">
                  <c:v>43654237</c:v>
                </c:pt>
                <c:pt idx="2">
                  <c:v>50441557</c:v>
                </c:pt>
                <c:pt idx="3">
                  <c:v>53983472</c:v>
                </c:pt>
                <c:pt idx="4">
                  <c:v>69293797</c:v>
                </c:pt>
                <c:pt idx="5">
                  <c:v>87466942.129999995</c:v>
                </c:pt>
                <c:pt idx="6">
                  <c:v>99536735.439999998</c:v>
                </c:pt>
              </c:numCache>
            </c:numRef>
          </c:val>
        </c:ser>
        <c:ser>
          <c:idx val="5"/>
          <c:order val="6"/>
          <c:tx>
            <c:strRef>
              <c:f>Orçamento_tabela!$B$140</c:f>
              <c:strCache>
                <c:ptCount val="1"/>
                <c:pt idx="0">
                  <c:v>Obrigações Patronais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Orçamento_tabela!$C$133:$I$133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Orçamento_tabela!$C$140:$I$140</c:f>
              <c:numCache>
                <c:formatCode>#,##0.00</c:formatCode>
                <c:ptCount val="7"/>
                <c:pt idx="0">
                  <c:v>7149510</c:v>
                </c:pt>
                <c:pt idx="1">
                  <c:v>8998524</c:v>
                </c:pt>
                <c:pt idx="2">
                  <c:v>10537350</c:v>
                </c:pt>
                <c:pt idx="3">
                  <c:v>11197289</c:v>
                </c:pt>
                <c:pt idx="4">
                  <c:v>13897953</c:v>
                </c:pt>
                <c:pt idx="5">
                  <c:v>17454177.580000002</c:v>
                </c:pt>
                <c:pt idx="6">
                  <c:v>20267684.77</c:v>
                </c:pt>
              </c:numCache>
            </c:numRef>
          </c:val>
        </c:ser>
        <c:ser>
          <c:idx val="6"/>
          <c:order val="7"/>
          <c:tx>
            <c:strRef>
              <c:f>Orçamento_tabela!$B$141</c:f>
              <c:strCache>
                <c:ptCount val="1"/>
                <c:pt idx="0">
                  <c:v>Outras Despesas Variaveis - Pessoal Civil</c:v>
                </c:pt>
              </c:strCache>
            </c:strRef>
          </c:tx>
          <c:invertIfNegative val="0"/>
          <c:cat>
            <c:numRef>
              <c:f>Orçamento_tabela!$C$133:$I$133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Orçamento_tabela!$C$141:$I$141</c:f>
              <c:numCache>
                <c:formatCode>#,##0.00</c:formatCode>
                <c:ptCount val="7"/>
                <c:pt idx="0">
                  <c:v>192451</c:v>
                </c:pt>
                <c:pt idx="1">
                  <c:v>660600</c:v>
                </c:pt>
                <c:pt idx="2">
                  <c:v>369633</c:v>
                </c:pt>
                <c:pt idx="3">
                  <c:v>382221</c:v>
                </c:pt>
                <c:pt idx="4">
                  <c:v>476946</c:v>
                </c:pt>
                <c:pt idx="5">
                  <c:v>497439.00000000006</c:v>
                </c:pt>
                <c:pt idx="6">
                  <c:v>344144.74</c:v>
                </c:pt>
              </c:numCache>
            </c:numRef>
          </c:val>
        </c:ser>
        <c:ser>
          <c:idx val="7"/>
          <c:order val="8"/>
          <c:tx>
            <c:strRef>
              <c:f>Orçamento_tabela!$B$142</c:f>
              <c:strCache>
                <c:ptCount val="1"/>
                <c:pt idx="0">
                  <c:v>Sentenças Judiciais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invertIfNegative val="0"/>
          <c:cat>
            <c:numRef>
              <c:f>Orçamento_tabela!$C$133:$I$133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Orçamento_tabela!$C$142:$I$142</c:f>
              <c:numCache>
                <c:formatCode>#,##0.00</c:formatCode>
                <c:ptCount val="7"/>
                <c:pt idx="0">
                  <c:v>125173</c:v>
                </c:pt>
                <c:pt idx="1">
                  <c:v>125173</c:v>
                </c:pt>
                <c:pt idx="2">
                  <c:v>115402</c:v>
                </c:pt>
                <c:pt idx="3">
                  <c:v>76935</c:v>
                </c:pt>
                <c:pt idx="4">
                  <c:v>28962</c:v>
                </c:pt>
                <c:pt idx="5">
                  <c:v>28961.759999999998</c:v>
                </c:pt>
                <c:pt idx="6">
                  <c:v>28961.760000000002</c:v>
                </c:pt>
              </c:numCache>
            </c:numRef>
          </c:val>
        </c:ser>
        <c:ser>
          <c:idx val="8"/>
          <c:order val="9"/>
          <c:tx>
            <c:strRef>
              <c:f>Orçamento_tabela!$B$143</c:f>
              <c:strCache>
                <c:ptCount val="1"/>
                <c:pt idx="0">
                  <c:v>Despesas de Exercicios Anteriores</c:v>
                </c:pt>
              </c:strCache>
            </c:strRef>
          </c:tx>
          <c:invertIfNegative val="0"/>
          <c:cat>
            <c:numRef>
              <c:f>Orçamento_tabela!$C$133:$I$133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Orçamento_tabela!$C$143:$I$143</c:f>
              <c:numCache>
                <c:formatCode>#,##0.00</c:formatCode>
                <c:ptCount val="7"/>
                <c:pt idx="0">
                  <c:v>46878</c:v>
                </c:pt>
                <c:pt idx="1">
                  <c:v>67220</c:v>
                </c:pt>
                <c:pt idx="2">
                  <c:v>22619</c:v>
                </c:pt>
                <c:pt idx="3">
                  <c:v>46084</c:v>
                </c:pt>
                <c:pt idx="4">
                  <c:v>116676</c:v>
                </c:pt>
                <c:pt idx="5">
                  <c:v>4364.3100000000004</c:v>
                </c:pt>
                <c:pt idx="6">
                  <c:v>187436.02</c:v>
                </c:pt>
              </c:numCache>
            </c:numRef>
          </c:val>
        </c:ser>
        <c:ser>
          <c:idx val="10"/>
          <c:order val="10"/>
          <c:tx>
            <c:strRef>
              <c:f>Orçamento_tabela!$B$144</c:f>
              <c:strCache>
                <c:ptCount val="1"/>
                <c:pt idx="0">
                  <c:v>Ressarcimento de Despesas de Pessoal Requisitado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Orçamento_tabela!$C$133:$I$133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Orçamento_tabela!$C$144:$I$144</c:f>
              <c:numCache>
                <c:formatCode>#,##0.00</c:formatCode>
                <c:ptCount val="7"/>
                <c:pt idx="0">
                  <c:v>0</c:v>
                </c:pt>
                <c:pt idx="1">
                  <c:v>15385</c:v>
                </c:pt>
                <c:pt idx="2">
                  <c:v>53437</c:v>
                </c:pt>
                <c:pt idx="3">
                  <c:v>94953</c:v>
                </c:pt>
                <c:pt idx="4">
                  <c:v>76777</c:v>
                </c:pt>
                <c:pt idx="5">
                  <c:v>127582.64</c:v>
                </c:pt>
                <c:pt idx="6">
                  <c:v>208571.1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shape val="cylinder"/>
        <c:axId val="17537536"/>
        <c:axId val="68456384"/>
        <c:axId val="0"/>
      </c:bar3DChart>
      <c:catAx>
        <c:axId val="17537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8456384"/>
        <c:crosses val="autoZero"/>
        <c:auto val="1"/>
        <c:lblAlgn val="ctr"/>
        <c:lblOffset val="100"/>
        <c:noMultiLvlLbl val="0"/>
      </c:catAx>
      <c:valAx>
        <c:axId val="6845638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one"/>
        <c:crossAx val="17537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484979103069739"/>
          <c:y val="1.7555529439417126E-3"/>
          <c:w val="0.36013376655705082"/>
          <c:h val="0.95248086559110168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Orçamento_tabela!$B$168</c:f>
              <c:strCache>
                <c:ptCount val="1"/>
                <c:pt idx="0">
                  <c:v>Contratação por Tempo Determinado</c:v>
                </c:pt>
              </c:strCache>
            </c:strRef>
          </c:tx>
          <c:spPr>
            <a:solidFill>
              <a:srgbClr val="FF3399"/>
            </a:solidFill>
          </c:spPr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Orçamento_tabela!$C$168:$I$168</c:f>
              <c:numCache>
                <c:formatCode>#,##0.00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130527</c:v>
                </c:pt>
                <c:pt idx="5">
                  <c:v>143558.46</c:v>
                </c:pt>
                <c:pt idx="6">
                  <c:v>162105.14000000001</c:v>
                </c:pt>
              </c:numCache>
            </c:numRef>
          </c:val>
        </c:ser>
        <c:ser>
          <c:idx val="1"/>
          <c:order val="1"/>
          <c:tx>
            <c:strRef>
              <c:f>Orçamento_tabela!$B$169</c:f>
              <c:strCache>
                <c:ptCount val="1"/>
                <c:pt idx="0">
                  <c:v>Outros Beneficios Assistenciais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Orçamento_tabela!$C$169:$I$169</c:f>
              <c:numCache>
                <c:formatCode>#,##0.00</c:formatCode>
                <c:ptCount val="7"/>
                <c:pt idx="0">
                  <c:v>73167</c:v>
                </c:pt>
                <c:pt idx="1">
                  <c:v>91013</c:v>
                </c:pt>
                <c:pt idx="2">
                  <c:v>121234</c:v>
                </c:pt>
                <c:pt idx="3">
                  <c:v>135094</c:v>
                </c:pt>
                <c:pt idx="4">
                  <c:v>0</c:v>
                </c:pt>
                <c:pt idx="5">
                  <c:v>178266</c:v>
                </c:pt>
                <c:pt idx="6">
                  <c:v>180134.5</c:v>
                </c:pt>
              </c:numCache>
            </c:numRef>
          </c:val>
        </c:ser>
        <c:ser>
          <c:idx val="2"/>
          <c:order val="2"/>
          <c:tx>
            <c:strRef>
              <c:f>Orçamento_tabela!$B$170</c:f>
              <c:strCache>
                <c:ptCount val="1"/>
                <c:pt idx="0">
                  <c:v>Diarias - Civil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Orçamento_tabela!$C$170:$I$170</c:f>
              <c:numCache>
                <c:formatCode>#,##0.00</c:formatCode>
                <c:ptCount val="7"/>
                <c:pt idx="0">
                  <c:v>450168</c:v>
                </c:pt>
                <c:pt idx="1">
                  <c:v>616486</c:v>
                </c:pt>
                <c:pt idx="2">
                  <c:v>659227</c:v>
                </c:pt>
                <c:pt idx="3">
                  <c:v>740902</c:v>
                </c:pt>
                <c:pt idx="4">
                  <c:v>913401</c:v>
                </c:pt>
                <c:pt idx="5">
                  <c:v>912498.66999999993</c:v>
                </c:pt>
                <c:pt idx="6">
                  <c:v>756134.14</c:v>
                </c:pt>
              </c:numCache>
            </c:numRef>
          </c:val>
        </c:ser>
        <c:ser>
          <c:idx val="3"/>
          <c:order val="3"/>
          <c:tx>
            <c:strRef>
              <c:f>Orçamento_tabela!$B$171</c:f>
              <c:strCache>
                <c:ptCount val="1"/>
                <c:pt idx="0">
                  <c:v>Auxilio Financeiro a Estudantes</c:v>
                </c:pt>
              </c:strCache>
            </c:strRef>
          </c:tx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Orçamento_tabela!$C$171:$I$171</c:f>
              <c:numCache>
                <c:formatCode>#,##0.00</c:formatCode>
                <c:ptCount val="7"/>
                <c:pt idx="0">
                  <c:v>2518359</c:v>
                </c:pt>
                <c:pt idx="1">
                  <c:v>1941790</c:v>
                </c:pt>
                <c:pt idx="2">
                  <c:v>2195490</c:v>
                </c:pt>
                <c:pt idx="3">
                  <c:v>3677573</c:v>
                </c:pt>
                <c:pt idx="4">
                  <c:v>4674886</c:v>
                </c:pt>
                <c:pt idx="5">
                  <c:v>5682005.0700000003</c:v>
                </c:pt>
                <c:pt idx="6">
                  <c:v>7375961.8799999999</c:v>
                </c:pt>
              </c:numCache>
            </c:numRef>
          </c:val>
        </c:ser>
        <c:ser>
          <c:idx val="4"/>
          <c:order val="4"/>
          <c:tx>
            <c:strRef>
              <c:f>Orçamento_tabela!$B$172</c:f>
              <c:strCache>
                <c:ptCount val="1"/>
                <c:pt idx="0">
                  <c:v>Material de Consumo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Orçamento_tabela!$C$172:$I$172</c:f>
              <c:numCache>
                <c:formatCode>#,##0.00</c:formatCode>
                <c:ptCount val="7"/>
                <c:pt idx="0">
                  <c:v>1819851</c:v>
                </c:pt>
                <c:pt idx="1">
                  <c:v>1878416</c:v>
                </c:pt>
                <c:pt idx="2">
                  <c:v>3779239</c:v>
                </c:pt>
                <c:pt idx="3">
                  <c:v>2882429</c:v>
                </c:pt>
                <c:pt idx="4">
                  <c:v>6232837</c:v>
                </c:pt>
                <c:pt idx="5">
                  <c:v>2765396.8800000008</c:v>
                </c:pt>
                <c:pt idx="6">
                  <c:v>1815435.1499999997</c:v>
                </c:pt>
              </c:numCache>
            </c:numRef>
          </c:val>
        </c:ser>
        <c:ser>
          <c:idx val="11"/>
          <c:order val="5"/>
          <c:tx>
            <c:strRef>
              <c:f>Orçamento_tabela!$B$173</c:f>
              <c:strCache>
                <c:ptCount val="1"/>
                <c:pt idx="0">
                  <c:v>Premiações Culturais, Artísticas, Cientificas, Desportivas e Outras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Orçamento_tabela!$C$173:$I$173</c:f>
              <c:numCache>
                <c:formatCode>#,##0.00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1500</c:v>
                </c:pt>
                <c:pt idx="3">
                  <c:v>4500</c:v>
                </c:pt>
                <c:pt idx="4">
                  <c:v>42700</c:v>
                </c:pt>
                <c:pt idx="5">
                  <c:v>159500</c:v>
                </c:pt>
                <c:pt idx="6">
                  <c:v>52250</c:v>
                </c:pt>
              </c:numCache>
            </c:numRef>
          </c:val>
        </c:ser>
        <c:ser>
          <c:idx val="5"/>
          <c:order val="6"/>
          <c:tx>
            <c:strRef>
              <c:f>Orçamento_tabela!$B$174</c:f>
              <c:strCache>
                <c:ptCount val="1"/>
                <c:pt idx="0">
                  <c:v>Material de Distribuição Gratuita</c:v>
                </c:pt>
              </c:strCache>
            </c:strRef>
          </c:tx>
          <c:spPr>
            <a:solidFill>
              <a:srgbClr val="FFFF99"/>
            </a:solidFill>
          </c:spPr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Orçamento_tabela!$C$174:$I$174</c:f>
              <c:numCache>
                <c:formatCode>#,##0.00</c:formatCode>
                <c:ptCount val="7"/>
                <c:pt idx="0">
                  <c:v>0</c:v>
                </c:pt>
                <c:pt idx="1">
                  <c:v>10680</c:v>
                </c:pt>
                <c:pt idx="2">
                  <c:v>45610</c:v>
                </c:pt>
                <c:pt idx="3">
                  <c:v>93444</c:v>
                </c:pt>
                <c:pt idx="4">
                  <c:v>148991</c:v>
                </c:pt>
                <c:pt idx="5">
                  <c:v>303961</c:v>
                </c:pt>
                <c:pt idx="6">
                  <c:v>53678</c:v>
                </c:pt>
              </c:numCache>
            </c:numRef>
          </c:val>
        </c:ser>
        <c:ser>
          <c:idx val="6"/>
          <c:order val="7"/>
          <c:tx>
            <c:strRef>
              <c:f>Orçamento_tabela!$B$175</c:f>
              <c:strCache>
                <c:ptCount val="1"/>
                <c:pt idx="0">
                  <c:v>Passagens e Despesas com Locomoção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Orçamento_tabela!$C$175:$I$175</c:f>
              <c:numCache>
                <c:formatCode>#,##0.00</c:formatCode>
                <c:ptCount val="7"/>
                <c:pt idx="0">
                  <c:v>614767</c:v>
                </c:pt>
                <c:pt idx="1">
                  <c:v>576350</c:v>
                </c:pt>
                <c:pt idx="2">
                  <c:v>503235</c:v>
                </c:pt>
                <c:pt idx="3">
                  <c:v>895364</c:v>
                </c:pt>
                <c:pt idx="4">
                  <c:v>1107196</c:v>
                </c:pt>
                <c:pt idx="5">
                  <c:v>1192195.73</c:v>
                </c:pt>
                <c:pt idx="6">
                  <c:v>1114359.22</c:v>
                </c:pt>
              </c:numCache>
            </c:numRef>
          </c:val>
        </c:ser>
        <c:ser>
          <c:idx val="7"/>
          <c:order val="8"/>
          <c:tx>
            <c:strRef>
              <c:f>Orçamento_tabela!$B$176</c:f>
              <c:strCache>
                <c:ptCount val="1"/>
                <c:pt idx="0">
                  <c:v>Serviços de Consultoria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Orçamento_tabela!$C$176:$I$176</c:f>
              <c:numCache>
                <c:formatCode>#,##0.00</c:formatCode>
                <c:ptCount val="7"/>
                <c:pt idx="0">
                  <c:v>24678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8"/>
          <c:order val="9"/>
          <c:tx>
            <c:strRef>
              <c:f>Orçamento_tabela!$B$177</c:f>
              <c:strCache>
                <c:ptCount val="1"/>
                <c:pt idx="0">
                  <c:v>Outros Serviços de Terceiros - Pessoa Fisica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Orçamento_tabela!$C$177:$I$177</c:f>
              <c:numCache>
                <c:formatCode>#,##0.00</c:formatCode>
                <c:ptCount val="7"/>
                <c:pt idx="0">
                  <c:v>502872</c:v>
                </c:pt>
                <c:pt idx="1">
                  <c:v>958835</c:v>
                </c:pt>
                <c:pt idx="2">
                  <c:v>1059010</c:v>
                </c:pt>
                <c:pt idx="3">
                  <c:v>1370416</c:v>
                </c:pt>
                <c:pt idx="4">
                  <c:v>2051264</c:v>
                </c:pt>
                <c:pt idx="5">
                  <c:v>1827645.06</c:v>
                </c:pt>
                <c:pt idx="6">
                  <c:v>1129355.83</c:v>
                </c:pt>
              </c:numCache>
            </c:numRef>
          </c:val>
        </c:ser>
        <c:ser>
          <c:idx val="10"/>
          <c:order val="10"/>
          <c:tx>
            <c:strRef>
              <c:f>Orçamento_tabela!$B$178</c:f>
              <c:strCache>
                <c:ptCount val="1"/>
                <c:pt idx="0">
                  <c:v>Locação de Mão-de-obra</c:v>
                </c:pt>
              </c:strCache>
            </c:strRef>
          </c:tx>
          <c:spPr>
            <a:solidFill>
              <a:srgbClr val="669900"/>
            </a:solidFill>
          </c:spPr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Orçamento_tabela!$C$178:$I$178</c:f>
              <c:numCache>
                <c:formatCode>#,##0.00</c:formatCode>
                <c:ptCount val="7"/>
                <c:pt idx="0">
                  <c:v>2213175</c:v>
                </c:pt>
                <c:pt idx="1">
                  <c:v>2457753</c:v>
                </c:pt>
                <c:pt idx="2">
                  <c:v>3035087</c:v>
                </c:pt>
                <c:pt idx="3">
                  <c:v>3893926</c:v>
                </c:pt>
                <c:pt idx="4">
                  <c:v>3925571</c:v>
                </c:pt>
                <c:pt idx="5">
                  <c:v>4912484.5200000005</c:v>
                </c:pt>
                <c:pt idx="6">
                  <c:v>5598218.3600000003</c:v>
                </c:pt>
              </c:numCache>
            </c:numRef>
          </c:val>
        </c:ser>
        <c:ser>
          <c:idx val="9"/>
          <c:order val="11"/>
          <c:tx>
            <c:strRef>
              <c:f>Orçamento_tabela!$B$179</c:f>
              <c:strCache>
                <c:ptCount val="1"/>
                <c:pt idx="0">
                  <c:v>Outros Serviços de Terceiros - Pessoa Juridica</c:v>
                </c:pt>
              </c:strCache>
            </c:strRef>
          </c:tx>
          <c:spPr>
            <a:solidFill>
              <a:srgbClr val="005800"/>
            </a:solidFill>
          </c:spPr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Orçamento_tabela!$C$179:$I$179</c:f>
              <c:numCache>
                <c:formatCode>#,##0.00</c:formatCode>
                <c:ptCount val="7"/>
                <c:pt idx="0">
                  <c:v>7118151</c:v>
                </c:pt>
                <c:pt idx="1">
                  <c:v>7825059</c:v>
                </c:pt>
                <c:pt idx="2">
                  <c:v>9176601</c:v>
                </c:pt>
                <c:pt idx="3">
                  <c:v>10555667</c:v>
                </c:pt>
                <c:pt idx="4">
                  <c:v>13980877</c:v>
                </c:pt>
                <c:pt idx="5">
                  <c:v>13887562.439999999</c:v>
                </c:pt>
                <c:pt idx="6">
                  <c:v>16638563.52</c:v>
                </c:pt>
              </c:numCache>
            </c:numRef>
          </c:val>
        </c:ser>
        <c:ser>
          <c:idx val="12"/>
          <c:order val="12"/>
          <c:tx>
            <c:strRef>
              <c:f>Orçamento_tabela!$B$180</c:f>
              <c:strCache>
                <c:ptCount val="1"/>
                <c:pt idx="0">
                  <c:v>Contribuições</c:v>
                </c:pt>
              </c:strCache>
            </c:strRef>
          </c:tx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Orçamento_tabela!$C$180:$I$180</c:f>
              <c:numCache>
                <c:formatCode>#,##0.00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26742</c:v>
                </c:pt>
                <c:pt idx="5">
                  <c:v>31681.91</c:v>
                </c:pt>
                <c:pt idx="6">
                  <c:v>58465.120000000003</c:v>
                </c:pt>
              </c:numCache>
            </c:numRef>
          </c:val>
        </c:ser>
        <c:ser>
          <c:idx val="13"/>
          <c:order val="13"/>
          <c:tx>
            <c:strRef>
              <c:f>Orçamento_tabela!$B$181</c:f>
              <c:strCache>
                <c:ptCount val="1"/>
                <c:pt idx="0">
                  <c:v>Auxílio-Alimentação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Orçamento_tabela!$C$181:$I$181</c:f>
              <c:numCache>
                <c:formatCode>#,##0.00</c:formatCode>
                <c:ptCount val="7"/>
                <c:pt idx="0">
                  <c:v>806237</c:v>
                </c:pt>
                <c:pt idx="1">
                  <c:v>2229673</c:v>
                </c:pt>
                <c:pt idx="2">
                  <c:v>2534026</c:v>
                </c:pt>
                <c:pt idx="3">
                  <c:v>2764581</c:v>
                </c:pt>
                <c:pt idx="4">
                  <c:v>3826208</c:v>
                </c:pt>
                <c:pt idx="5">
                  <c:v>4339995.91</c:v>
                </c:pt>
                <c:pt idx="6">
                  <c:v>4615977.9400000004</c:v>
                </c:pt>
              </c:numCache>
            </c:numRef>
          </c:val>
        </c:ser>
        <c:ser>
          <c:idx val="14"/>
          <c:order val="14"/>
          <c:tx>
            <c:strRef>
              <c:f>Orçamento_tabela!$B$182</c:f>
              <c:strCache>
                <c:ptCount val="1"/>
                <c:pt idx="0">
                  <c:v>Obrigações Tributárias e Contributivas</c:v>
                </c:pt>
              </c:strCache>
            </c:strRef>
          </c:tx>
          <c:spPr>
            <a:solidFill>
              <a:srgbClr val="3399FF"/>
            </a:solidFill>
          </c:spPr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Orçamento_tabela!$C$182:$I$182</c:f>
              <c:numCache>
                <c:formatCode>#,##0.00</c:formatCode>
                <c:ptCount val="7"/>
                <c:pt idx="0">
                  <c:v>334237</c:v>
                </c:pt>
                <c:pt idx="1">
                  <c:v>454334</c:v>
                </c:pt>
                <c:pt idx="2">
                  <c:v>588973</c:v>
                </c:pt>
                <c:pt idx="3">
                  <c:v>628972</c:v>
                </c:pt>
                <c:pt idx="4">
                  <c:v>806733</c:v>
                </c:pt>
                <c:pt idx="5">
                  <c:v>1007459.71</c:v>
                </c:pt>
                <c:pt idx="6">
                  <c:v>1144851.18</c:v>
                </c:pt>
              </c:numCache>
            </c:numRef>
          </c:val>
        </c:ser>
        <c:ser>
          <c:idx val="15"/>
          <c:order val="15"/>
          <c:tx>
            <c:strRef>
              <c:f>Orçamento_tabela!$B$183</c:f>
              <c:strCache>
                <c:ptCount val="1"/>
                <c:pt idx="0">
                  <c:v>Auxílio-transporte</c:v>
                </c:pt>
              </c:strCache>
            </c:strRef>
          </c:tx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Orçamento_tabela!$C$183:$I$183</c:f>
              <c:numCache>
                <c:formatCode>#,##0.00</c:formatCode>
                <c:ptCount val="7"/>
                <c:pt idx="0">
                  <c:v>14004</c:v>
                </c:pt>
                <c:pt idx="1">
                  <c:v>17290</c:v>
                </c:pt>
                <c:pt idx="2">
                  <c:v>14660</c:v>
                </c:pt>
                <c:pt idx="3">
                  <c:v>10166</c:v>
                </c:pt>
                <c:pt idx="4">
                  <c:v>8540</c:v>
                </c:pt>
                <c:pt idx="5">
                  <c:v>7687.83</c:v>
                </c:pt>
                <c:pt idx="6">
                  <c:v>11851.11</c:v>
                </c:pt>
              </c:numCache>
            </c:numRef>
          </c:val>
        </c:ser>
        <c:ser>
          <c:idx val="16"/>
          <c:order val="16"/>
          <c:tx>
            <c:strRef>
              <c:f>Orçamento_tabela!$B$184</c:f>
              <c:strCache>
                <c:ptCount val="1"/>
                <c:pt idx="0">
                  <c:v>Despesas de Exercicios Anteriores</c:v>
                </c:pt>
              </c:strCache>
            </c:strRef>
          </c:tx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Orçamento_tabela!$C$184:$I$184</c:f>
              <c:numCache>
                <c:formatCode>#,##0.00</c:formatCode>
                <c:ptCount val="7"/>
                <c:pt idx="0">
                  <c:v>2478</c:v>
                </c:pt>
                <c:pt idx="1">
                  <c:v>128949</c:v>
                </c:pt>
                <c:pt idx="2">
                  <c:v>51186</c:v>
                </c:pt>
                <c:pt idx="3">
                  <c:v>13853</c:v>
                </c:pt>
                <c:pt idx="4">
                  <c:v>938</c:v>
                </c:pt>
                <c:pt idx="5">
                  <c:v>14591.3</c:v>
                </c:pt>
                <c:pt idx="6">
                  <c:v>146056.58000000002</c:v>
                </c:pt>
              </c:numCache>
            </c:numRef>
          </c:val>
        </c:ser>
        <c:ser>
          <c:idx val="17"/>
          <c:order val="17"/>
          <c:tx>
            <c:strRef>
              <c:f>Orçamento_tabela!$B$185</c:f>
              <c:strCache>
                <c:ptCount val="1"/>
                <c:pt idx="0">
                  <c:v>Indenizações e Restituições</c:v>
                </c:pt>
              </c:strCache>
            </c:strRef>
          </c:tx>
          <c:spPr>
            <a:solidFill>
              <a:srgbClr val="FF9966"/>
            </a:solidFill>
          </c:spPr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Orçamento_tabela!$C$185:$I$185</c:f>
              <c:numCache>
                <c:formatCode>#,##0.00</c:formatCode>
                <c:ptCount val="7"/>
                <c:pt idx="0">
                  <c:v>521425</c:v>
                </c:pt>
                <c:pt idx="1">
                  <c:v>929268</c:v>
                </c:pt>
                <c:pt idx="2">
                  <c:v>1129409</c:v>
                </c:pt>
                <c:pt idx="3">
                  <c:v>1278379</c:v>
                </c:pt>
                <c:pt idx="4">
                  <c:v>1719241</c:v>
                </c:pt>
                <c:pt idx="5">
                  <c:v>1947974.05</c:v>
                </c:pt>
                <c:pt idx="6">
                  <c:v>2004180.8699999999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shape val="cylinder"/>
        <c:axId val="17652736"/>
        <c:axId val="68458688"/>
        <c:axId val="0"/>
      </c:bar3DChart>
      <c:catAx>
        <c:axId val="17652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8458688"/>
        <c:crosses val="autoZero"/>
        <c:auto val="1"/>
        <c:lblAlgn val="ctr"/>
        <c:lblOffset val="100"/>
        <c:noMultiLvlLbl val="0"/>
      </c:catAx>
      <c:valAx>
        <c:axId val="6845868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one"/>
        <c:crossAx val="17652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651368454151214"/>
          <c:y val="1.5313532699604267E-3"/>
          <c:w val="0.35655651983130598"/>
          <c:h val="0.9984686467300391"/>
        </c:manualLayout>
      </c:layout>
      <c:overlay val="0"/>
      <c:txPr>
        <a:bodyPr/>
        <a:lstStyle/>
        <a:p>
          <a:pPr>
            <a:defRPr sz="800"/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Orçamento_tabela!$B$216</c:f>
              <c:strCache>
                <c:ptCount val="1"/>
                <c:pt idx="0">
                  <c:v>Outros Serviços de Terceiros - Pessoa Juridica</c:v>
                </c:pt>
              </c:strCache>
            </c:strRef>
          </c:tx>
          <c:spPr>
            <a:solidFill>
              <a:srgbClr val="FF3399"/>
            </a:solidFill>
          </c:spPr>
          <c:invertIfNegative val="0"/>
          <c:cat>
            <c:numRef>
              <c:f>Orçamento_tabela!$C$215:$I$215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Orçamento_tabela!$C$216:$I$216</c:f>
              <c:numCache>
                <c:formatCode>#,##0.00</c:formatCode>
                <c:ptCount val="7"/>
                <c:pt idx="0">
                  <c:v>0</c:v>
                </c:pt>
                <c:pt idx="1">
                  <c:v>48827</c:v>
                </c:pt>
                <c:pt idx="2">
                  <c:v>220020</c:v>
                </c:pt>
                <c:pt idx="3">
                  <c:v>184479</c:v>
                </c:pt>
                <c:pt idx="4">
                  <c:v>175156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Orçamento_tabela!$B$217</c:f>
              <c:strCache>
                <c:ptCount val="1"/>
                <c:pt idx="0">
                  <c:v>Obrigações Tributárias e Contributivas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numRef>
              <c:f>Orçamento_tabela!$C$215:$I$215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Orçamento_tabela!$C$217:$I$217</c:f>
              <c:numCache>
                <c:formatCode>#,##0.00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7350</c:v>
                </c:pt>
                <c:pt idx="4">
                  <c:v>34375</c:v>
                </c:pt>
                <c:pt idx="5">
                  <c:v>64583.659999999996</c:v>
                </c:pt>
                <c:pt idx="6">
                  <c:v>189802.63</c:v>
                </c:pt>
              </c:numCache>
            </c:numRef>
          </c:val>
        </c:ser>
        <c:ser>
          <c:idx val="2"/>
          <c:order val="2"/>
          <c:tx>
            <c:strRef>
              <c:f>Orçamento_tabela!$B$218</c:f>
              <c:strCache>
                <c:ptCount val="1"/>
                <c:pt idx="0">
                  <c:v>Obras e Instalações</c:v>
                </c:pt>
              </c:strCache>
            </c:strRef>
          </c:tx>
          <c:spPr>
            <a:solidFill>
              <a:srgbClr val="005800"/>
            </a:solidFill>
          </c:spPr>
          <c:invertIfNegative val="0"/>
          <c:cat>
            <c:numRef>
              <c:f>Orçamento_tabela!$C$215:$I$215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Orçamento_tabela!$C$218:$I$218</c:f>
              <c:numCache>
                <c:formatCode>#,##0.00</c:formatCode>
                <c:ptCount val="7"/>
                <c:pt idx="0">
                  <c:v>13211418</c:v>
                </c:pt>
                <c:pt idx="1">
                  <c:v>18359218</c:v>
                </c:pt>
                <c:pt idx="2">
                  <c:v>14358820</c:v>
                </c:pt>
                <c:pt idx="3">
                  <c:v>7970130</c:v>
                </c:pt>
                <c:pt idx="4">
                  <c:v>4806575</c:v>
                </c:pt>
                <c:pt idx="5">
                  <c:v>12674512.77</c:v>
                </c:pt>
                <c:pt idx="6">
                  <c:v>6293744.4000000004</c:v>
                </c:pt>
              </c:numCache>
            </c:numRef>
          </c:val>
        </c:ser>
        <c:ser>
          <c:idx val="3"/>
          <c:order val="3"/>
          <c:tx>
            <c:strRef>
              <c:f>Orçamento_tabela!$B$219</c:f>
              <c:strCache>
                <c:ptCount val="1"/>
                <c:pt idx="0">
                  <c:v>Equipamentos e Material Permanente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Orçamento_tabela!$C$215:$I$215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Orçamento_tabela!$C$219:$I$219</c:f>
              <c:numCache>
                <c:formatCode>#,##0.00</c:formatCode>
                <c:ptCount val="7"/>
                <c:pt idx="0">
                  <c:v>6509793</c:v>
                </c:pt>
                <c:pt idx="1">
                  <c:v>5028546</c:v>
                </c:pt>
                <c:pt idx="2">
                  <c:v>3223639</c:v>
                </c:pt>
                <c:pt idx="3">
                  <c:v>7166054</c:v>
                </c:pt>
                <c:pt idx="4">
                  <c:v>12193783</c:v>
                </c:pt>
                <c:pt idx="5">
                  <c:v>7437890.1099999994</c:v>
                </c:pt>
                <c:pt idx="6">
                  <c:v>2215335.7499999995</c:v>
                </c:pt>
              </c:numCache>
            </c:numRef>
          </c:val>
        </c:ser>
        <c:ser>
          <c:idx val="4"/>
          <c:order val="4"/>
          <c:tx>
            <c:strRef>
              <c:f>Orçamento_tabela!$B$220</c:f>
              <c:strCache>
                <c:ptCount val="1"/>
                <c:pt idx="0">
                  <c:v>Aquisição de Imoveis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Orçamento_tabela!$C$215:$I$215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Orçamento_tabela!$C$220:$I$220</c:f>
              <c:numCache>
                <c:formatCode>#,##0.00</c:formatCode>
                <c:ptCount val="7"/>
                <c:pt idx="0">
                  <c:v>200000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Orçamento_tabela!$B$221</c:f>
              <c:strCache>
                <c:ptCount val="1"/>
                <c:pt idx="0">
                  <c:v>Despesas de Exercicios Anteriores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numRef>
              <c:f>Orçamento_tabela!$C$215:$I$215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Orçamento_tabela!$C$221:$I$221</c:f>
              <c:numCache>
                <c:formatCode>#,##0.00</c:formatCode>
                <c:ptCount val="7"/>
                <c:pt idx="0">
                  <c:v>370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shape val="cylinder"/>
        <c:axId val="17753600"/>
        <c:axId val="68477504"/>
        <c:axId val="0"/>
      </c:bar3DChart>
      <c:catAx>
        <c:axId val="17753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8477504"/>
        <c:crosses val="autoZero"/>
        <c:auto val="1"/>
        <c:lblAlgn val="ctr"/>
        <c:lblOffset val="100"/>
        <c:noMultiLvlLbl val="0"/>
      </c:catAx>
      <c:valAx>
        <c:axId val="6847750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one"/>
        <c:crossAx val="17753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651368454151214"/>
          <c:y val="1.9665973357103957E-2"/>
          <c:w val="0.35372498444628786"/>
          <c:h val="0.49743678516979783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Orçamento_tabela!$B$151</c:f>
              <c:strCache>
                <c:ptCount val="1"/>
                <c:pt idx="0">
                  <c:v>Aposentadorias e Reformas</c:v>
                </c:pt>
              </c:strCache>
            </c:strRef>
          </c:tx>
          <c:spPr>
            <a:solidFill>
              <a:srgbClr val="FF3399"/>
            </a:solidFill>
          </c:spPr>
          <c:invertIfNegative val="0"/>
          <c:cat>
            <c:numRef>
              <c:f>Orçamento_tabela!$C$133:$I$133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Orçamento_tabela!$C$151:$I$151</c:f>
              <c:numCache>
                <c:formatCode>#,##0.00</c:formatCode>
                <c:ptCount val="7"/>
                <c:pt idx="0">
                  <c:v>735503</c:v>
                </c:pt>
                <c:pt idx="1">
                  <c:v>1105731</c:v>
                </c:pt>
                <c:pt idx="2">
                  <c:v>1672987</c:v>
                </c:pt>
                <c:pt idx="3">
                  <c:v>2157455</c:v>
                </c:pt>
                <c:pt idx="4">
                  <c:v>2705343</c:v>
                </c:pt>
                <c:pt idx="5">
                  <c:v>3328706.04</c:v>
                </c:pt>
                <c:pt idx="6">
                  <c:v>4974958.32</c:v>
                </c:pt>
              </c:numCache>
            </c:numRef>
          </c:val>
        </c:ser>
        <c:ser>
          <c:idx val="1"/>
          <c:order val="1"/>
          <c:tx>
            <c:strRef>
              <c:f>Orçamento_tabela!$B$152</c:f>
              <c:strCache>
                <c:ptCount val="1"/>
                <c:pt idx="0">
                  <c:v>Pensões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numRef>
              <c:f>Orçamento_tabela!$C$133:$I$133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Orçamento_tabela!$C$152:$I$152</c:f>
              <c:numCache>
                <c:formatCode>#,##0.00</c:formatCode>
                <c:ptCount val="7"/>
                <c:pt idx="0">
                  <c:v>298101</c:v>
                </c:pt>
                <c:pt idx="1">
                  <c:v>411465</c:v>
                </c:pt>
                <c:pt idx="2">
                  <c:v>666282</c:v>
                </c:pt>
                <c:pt idx="3">
                  <c:v>857744</c:v>
                </c:pt>
                <c:pt idx="4">
                  <c:v>957071</c:v>
                </c:pt>
                <c:pt idx="5">
                  <c:v>1014979.5700000001</c:v>
                </c:pt>
                <c:pt idx="6">
                  <c:v>1261457.32</c:v>
                </c:pt>
              </c:numCache>
            </c:numRef>
          </c:val>
        </c:ser>
        <c:ser>
          <c:idx val="2"/>
          <c:order val="2"/>
          <c:tx>
            <c:strRef>
              <c:f>Orçamento_tabela!$B$153</c:f>
              <c:strCache>
                <c:ptCount val="1"/>
                <c:pt idx="0">
                  <c:v>Contratação por Tempo Determinado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cat>
            <c:numRef>
              <c:f>Orçamento_tabela!$C$133:$I$133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Orçamento_tabela!$C$153:$I$153</c:f>
              <c:numCache>
                <c:formatCode>#,##0.00</c:formatCode>
                <c:ptCount val="7"/>
                <c:pt idx="0">
                  <c:v>340230</c:v>
                </c:pt>
                <c:pt idx="1">
                  <c:v>679954</c:v>
                </c:pt>
                <c:pt idx="2">
                  <c:v>1373025</c:v>
                </c:pt>
                <c:pt idx="3">
                  <c:v>2544492</c:v>
                </c:pt>
                <c:pt idx="4">
                  <c:v>2667432</c:v>
                </c:pt>
                <c:pt idx="5">
                  <c:v>1784387.4200000002</c:v>
                </c:pt>
                <c:pt idx="6">
                  <c:v>2573413.25</c:v>
                </c:pt>
              </c:numCache>
            </c:numRef>
          </c:val>
        </c:ser>
        <c:ser>
          <c:idx val="3"/>
          <c:order val="3"/>
          <c:tx>
            <c:strRef>
              <c:f>Orçamento_tabela!$B$154</c:f>
              <c:strCache>
                <c:ptCount val="1"/>
                <c:pt idx="0">
                  <c:v>Contribuição a Entidades Fechadas de Previdencia</c:v>
                </c:pt>
              </c:strCache>
            </c:strRef>
          </c:tx>
          <c:invertIfNegative val="0"/>
          <c:cat>
            <c:numRef>
              <c:f>Orçamento_tabela!$C$133:$I$133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Orçamento_tabela!$C$154:$I$154</c:f>
              <c:numCache>
                <c:formatCode>#,##0.00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58274</c:v>
                </c:pt>
                <c:pt idx="5">
                  <c:v>105316.27</c:v>
                </c:pt>
                <c:pt idx="6">
                  <c:v>215013.29</c:v>
                </c:pt>
              </c:numCache>
            </c:numRef>
          </c:val>
        </c:ser>
        <c:ser>
          <c:idx val="4"/>
          <c:order val="4"/>
          <c:tx>
            <c:strRef>
              <c:f>Orçamento_tabela!$B$155</c:f>
              <c:strCache>
                <c:ptCount val="1"/>
                <c:pt idx="0">
                  <c:v>Outros Beneficios Assistenciais</c:v>
                </c:pt>
              </c:strCache>
            </c:strRef>
          </c:tx>
          <c:invertIfNegative val="0"/>
          <c:cat>
            <c:numRef>
              <c:f>Orçamento_tabela!$C$133:$I$133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Orçamento_tabela!$C$155:$I$155</c:f>
              <c:numCache>
                <c:formatCode>#,##0.00</c:formatCode>
                <c:ptCount val="7"/>
                <c:pt idx="0">
                  <c:v>7661</c:v>
                </c:pt>
                <c:pt idx="1">
                  <c:v>20507</c:v>
                </c:pt>
                <c:pt idx="2">
                  <c:v>30190</c:v>
                </c:pt>
                <c:pt idx="3">
                  <c:v>27727</c:v>
                </c:pt>
                <c:pt idx="4">
                  <c:v>6151</c:v>
                </c:pt>
                <c:pt idx="5">
                  <c:v>37769.21</c:v>
                </c:pt>
                <c:pt idx="6">
                  <c:v>41973.020000000004</c:v>
                </c:pt>
              </c:numCache>
            </c:numRef>
          </c:val>
        </c:ser>
        <c:ser>
          <c:idx val="11"/>
          <c:order val="5"/>
          <c:tx>
            <c:strRef>
              <c:f>Orçamento_tabela!$B$156</c:f>
              <c:strCache>
                <c:ptCount val="1"/>
                <c:pt idx="0">
                  <c:v>Vencimentos e Vantagens Fixas - Pessoal Civil</c:v>
                </c:pt>
              </c:strCache>
            </c:strRef>
          </c:tx>
          <c:spPr>
            <a:solidFill>
              <a:srgbClr val="005800"/>
            </a:solidFill>
          </c:spPr>
          <c:invertIfNegative val="0"/>
          <c:cat>
            <c:numRef>
              <c:f>Orçamento_tabela!$C$133:$I$133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Orçamento_tabela!$C$156:$I$156</c:f>
              <c:numCache>
                <c:formatCode>#,##0.00</c:formatCode>
                <c:ptCount val="7"/>
                <c:pt idx="0">
                  <c:v>35545217</c:v>
                </c:pt>
                <c:pt idx="1">
                  <c:v>43654237</c:v>
                </c:pt>
                <c:pt idx="2">
                  <c:v>50441557</c:v>
                </c:pt>
                <c:pt idx="3">
                  <c:v>53983472</c:v>
                </c:pt>
                <c:pt idx="4">
                  <c:v>69293797</c:v>
                </c:pt>
                <c:pt idx="5">
                  <c:v>87465963.629999995</c:v>
                </c:pt>
                <c:pt idx="6">
                  <c:v>99536735.439999998</c:v>
                </c:pt>
              </c:numCache>
            </c:numRef>
          </c:val>
        </c:ser>
        <c:ser>
          <c:idx val="5"/>
          <c:order val="6"/>
          <c:tx>
            <c:strRef>
              <c:f>Orçamento_tabela!$B$157</c:f>
              <c:strCache>
                <c:ptCount val="1"/>
                <c:pt idx="0">
                  <c:v>Obrigações Patronais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cat>
            <c:numRef>
              <c:f>Orçamento_tabela!$C$133:$I$133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Orçamento_tabela!$C$157:$I$157</c:f>
              <c:numCache>
                <c:formatCode>#,##0.00</c:formatCode>
                <c:ptCount val="7"/>
                <c:pt idx="0">
                  <c:v>7149510</c:v>
                </c:pt>
                <c:pt idx="1">
                  <c:v>8998524</c:v>
                </c:pt>
                <c:pt idx="2">
                  <c:v>10537350</c:v>
                </c:pt>
                <c:pt idx="3">
                  <c:v>11197289</c:v>
                </c:pt>
                <c:pt idx="4">
                  <c:v>13897951</c:v>
                </c:pt>
                <c:pt idx="5">
                  <c:v>17454177.580000002</c:v>
                </c:pt>
                <c:pt idx="6">
                  <c:v>20267684.77</c:v>
                </c:pt>
              </c:numCache>
            </c:numRef>
          </c:val>
        </c:ser>
        <c:ser>
          <c:idx val="6"/>
          <c:order val="7"/>
          <c:tx>
            <c:strRef>
              <c:f>Orçamento_tabela!$B$158</c:f>
              <c:strCache>
                <c:ptCount val="1"/>
                <c:pt idx="0">
                  <c:v>Outras Despesas Variaveis - Pessoal Civil</c:v>
                </c:pt>
              </c:strCache>
            </c:strRef>
          </c:tx>
          <c:invertIfNegative val="0"/>
          <c:cat>
            <c:numRef>
              <c:f>Orçamento_tabela!$C$133:$I$133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Orçamento_tabela!$C$158:$I$158</c:f>
              <c:numCache>
                <c:formatCode>#,##0.00</c:formatCode>
                <c:ptCount val="7"/>
                <c:pt idx="0">
                  <c:v>192451</c:v>
                </c:pt>
                <c:pt idx="1">
                  <c:v>660600</c:v>
                </c:pt>
                <c:pt idx="2">
                  <c:v>369633</c:v>
                </c:pt>
                <c:pt idx="3">
                  <c:v>382221</c:v>
                </c:pt>
                <c:pt idx="4">
                  <c:v>476946</c:v>
                </c:pt>
                <c:pt idx="5">
                  <c:v>497439.00000000006</c:v>
                </c:pt>
                <c:pt idx="6">
                  <c:v>344144.74</c:v>
                </c:pt>
              </c:numCache>
            </c:numRef>
          </c:val>
        </c:ser>
        <c:ser>
          <c:idx val="7"/>
          <c:order val="8"/>
          <c:tx>
            <c:strRef>
              <c:f>Orçamento_tabela!$B$159</c:f>
              <c:strCache>
                <c:ptCount val="1"/>
                <c:pt idx="0">
                  <c:v>Sentenças Judiciais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invertIfNegative val="0"/>
          <c:cat>
            <c:numRef>
              <c:f>Orçamento_tabela!$C$133:$I$133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Orçamento_tabela!$C$159:$I$159</c:f>
              <c:numCache>
                <c:formatCode>#,##0.00</c:formatCode>
                <c:ptCount val="7"/>
                <c:pt idx="0">
                  <c:v>125173</c:v>
                </c:pt>
                <c:pt idx="1">
                  <c:v>125173</c:v>
                </c:pt>
                <c:pt idx="2">
                  <c:v>115402</c:v>
                </c:pt>
                <c:pt idx="3">
                  <c:v>76935</c:v>
                </c:pt>
                <c:pt idx="4">
                  <c:v>28962</c:v>
                </c:pt>
                <c:pt idx="5">
                  <c:v>28961.759999999998</c:v>
                </c:pt>
                <c:pt idx="6">
                  <c:v>28961.760000000002</c:v>
                </c:pt>
              </c:numCache>
            </c:numRef>
          </c:val>
        </c:ser>
        <c:ser>
          <c:idx val="8"/>
          <c:order val="9"/>
          <c:tx>
            <c:strRef>
              <c:f>Orçamento_tabela!$B$160</c:f>
              <c:strCache>
                <c:ptCount val="1"/>
                <c:pt idx="0">
                  <c:v>Despesas de Exercicios Anteriores</c:v>
                </c:pt>
              </c:strCache>
            </c:strRef>
          </c:tx>
          <c:invertIfNegative val="0"/>
          <c:cat>
            <c:numRef>
              <c:f>Orçamento_tabela!$C$133:$I$133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Orçamento_tabela!$C$160:$I$160</c:f>
              <c:numCache>
                <c:formatCode>#,##0.00</c:formatCode>
                <c:ptCount val="7"/>
                <c:pt idx="0">
                  <c:v>46878</c:v>
                </c:pt>
                <c:pt idx="1">
                  <c:v>67220</c:v>
                </c:pt>
                <c:pt idx="2">
                  <c:v>22619</c:v>
                </c:pt>
                <c:pt idx="3">
                  <c:v>46084</c:v>
                </c:pt>
                <c:pt idx="4">
                  <c:v>116676</c:v>
                </c:pt>
                <c:pt idx="5">
                  <c:v>4364.3100000000004</c:v>
                </c:pt>
                <c:pt idx="6">
                  <c:v>187436.02</c:v>
                </c:pt>
              </c:numCache>
            </c:numRef>
          </c:val>
        </c:ser>
        <c:ser>
          <c:idx val="10"/>
          <c:order val="10"/>
          <c:tx>
            <c:strRef>
              <c:f>Orçamento_tabela!$B$161</c:f>
              <c:strCache>
                <c:ptCount val="1"/>
                <c:pt idx="0">
                  <c:v>Ressarcimento de Despesas de Pessoal Requisitado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Orçamento_tabela!$C$133:$I$133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Orçamento_tabela!$C$161:$I$161</c:f>
              <c:numCache>
                <c:formatCode>#,##0.00</c:formatCode>
                <c:ptCount val="7"/>
                <c:pt idx="0">
                  <c:v>0</c:v>
                </c:pt>
                <c:pt idx="1">
                  <c:v>15385</c:v>
                </c:pt>
                <c:pt idx="2">
                  <c:v>53437</c:v>
                </c:pt>
                <c:pt idx="3">
                  <c:v>94953</c:v>
                </c:pt>
                <c:pt idx="4">
                  <c:v>76777</c:v>
                </c:pt>
                <c:pt idx="5">
                  <c:v>127582.64</c:v>
                </c:pt>
                <c:pt idx="6">
                  <c:v>208571.1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shape val="cylinder"/>
        <c:axId val="17830400"/>
        <c:axId val="68479808"/>
        <c:axId val="0"/>
      </c:bar3DChart>
      <c:catAx>
        <c:axId val="17830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8479808"/>
        <c:crosses val="autoZero"/>
        <c:auto val="1"/>
        <c:lblAlgn val="ctr"/>
        <c:lblOffset val="100"/>
        <c:noMultiLvlLbl val="0"/>
      </c:catAx>
      <c:valAx>
        <c:axId val="6847980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one"/>
        <c:crossAx val="17830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484979103069739"/>
          <c:y val="1.7555529439417126E-3"/>
          <c:w val="0.36013376655705082"/>
          <c:h val="0.95248086559110168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Orçamento_tabela!$B$192</c:f>
              <c:strCache>
                <c:ptCount val="1"/>
                <c:pt idx="0">
                  <c:v>Contratação por Tempo Determinado</c:v>
                </c:pt>
              </c:strCache>
            </c:strRef>
          </c:tx>
          <c:spPr>
            <a:solidFill>
              <a:srgbClr val="FF3399"/>
            </a:solidFill>
          </c:spPr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Orçamento_tabela!$C$192:$I$192</c:f>
              <c:numCache>
                <c:formatCode>#,##0.00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130527</c:v>
                </c:pt>
                <c:pt idx="5">
                  <c:v>143558.46</c:v>
                </c:pt>
                <c:pt idx="6">
                  <c:v>162105.14000000001</c:v>
                </c:pt>
              </c:numCache>
            </c:numRef>
          </c:val>
        </c:ser>
        <c:ser>
          <c:idx val="1"/>
          <c:order val="1"/>
          <c:tx>
            <c:strRef>
              <c:f>Orçamento_tabela!$B$193</c:f>
              <c:strCache>
                <c:ptCount val="1"/>
                <c:pt idx="0">
                  <c:v>Outros Beneficios Assistenciais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Orçamento_tabela!$C$193:$I$193</c:f>
              <c:numCache>
                <c:formatCode>#,##0.00</c:formatCode>
                <c:ptCount val="7"/>
                <c:pt idx="0">
                  <c:v>73167</c:v>
                </c:pt>
                <c:pt idx="1">
                  <c:v>91013</c:v>
                </c:pt>
                <c:pt idx="2">
                  <c:v>121234</c:v>
                </c:pt>
                <c:pt idx="3">
                  <c:v>135094</c:v>
                </c:pt>
                <c:pt idx="4">
                  <c:v>0</c:v>
                </c:pt>
                <c:pt idx="5">
                  <c:v>178266</c:v>
                </c:pt>
                <c:pt idx="6">
                  <c:v>180134.5</c:v>
                </c:pt>
              </c:numCache>
            </c:numRef>
          </c:val>
        </c:ser>
        <c:ser>
          <c:idx val="2"/>
          <c:order val="2"/>
          <c:tx>
            <c:strRef>
              <c:f>Orçamento_tabela!$B$194</c:f>
              <c:strCache>
                <c:ptCount val="1"/>
                <c:pt idx="0">
                  <c:v>Diarias - Civil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Orçamento_tabela!$C$194:$I$194</c:f>
              <c:numCache>
                <c:formatCode>#,##0.00</c:formatCode>
                <c:ptCount val="7"/>
                <c:pt idx="0">
                  <c:v>450168</c:v>
                </c:pt>
                <c:pt idx="1">
                  <c:v>616486</c:v>
                </c:pt>
                <c:pt idx="2">
                  <c:v>659227</c:v>
                </c:pt>
                <c:pt idx="3">
                  <c:v>740902</c:v>
                </c:pt>
                <c:pt idx="4">
                  <c:v>913401</c:v>
                </c:pt>
                <c:pt idx="5">
                  <c:v>912498.66999999993</c:v>
                </c:pt>
                <c:pt idx="6">
                  <c:v>756134.14</c:v>
                </c:pt>
              </c:numCache>
            </c:numRef>
          </c:val>
        </c:ser>
        <c:ser>
          <c:idx val="3"/>
          <c:order val="3"/>
          <c:tx>
            <c:strRef>
              <c:f>Orçamento_tabela!$B$195</c:f>
              <c:strCache>
                <c:ptCount val="1"/>
                <c:pt idx="0">
                  <c:v>Auxilio Financeiro a Estudantes</c:v>
                </c:pt>
              </c:strCache>
            </c:strRef>
          </c:tx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Orçamento_tabela!$C$195:$I$195</c:f>
              <c:numCache>
                <c:formatCode>#,##0.00</c:formatCode>
                <c:ptCount val="7"/>
                <c:pt idx="0">
                  <c:v>2385533</c:v>
                </c:pt>
                <c:pt idx="1">
                  <c:v>1910670</c:v>
                </c:pt>
                <c:pt idx="2">
                  <c:v>2069563</c:v>
                </c:pt>
                <c:pt idx="3">
                  <c:v>3246672</c:v>
                </c:pt>
                <c:pt idx="4">
                  <c:v>4432016</c:v>
                </c:pt>
                <c:pt idx="5">
                  <c:v>4697125.99</c:v>
                </c:pt>
                <c:pt idx="6">
                  <c:v>4077937.8600000003</c:v>
                </c:pt>
              </c:numCache>
            </c:numRef>
          </c:val>
        </c:ser>
        <c:ser>
          <c:idx val="4"/>
          <c:order val="4"/>
          <c:tx>
            <c:strRef>
              <c:f>Orçamento_tabela!$B$196</c:f>
              <c:strCache>
                <c:ptCount val="1"/>
                <c:pt idx="0">
                  <c:v>Material de Consumo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Orçamento_tabela!$C$196:$I$196</c:f>
              <c:numCache>
                <c:formatCode>#,##0.00</c:formatCode>
                <c:ptCount val="7"/>
                <c:pt idx="0">
                  <c:v>935228</c:v>
                </c:pt>
                <c:pt idx="1">
                  <c:v>1003870</c:v>
                </c:pt>
                <c:pt idx="2">
                  <c:v>1795611</c:v>
                </c:pt>
                <c:pt idx="3">
                  <c:v>926253</c:v>
                </c:pt>
                <c:pt idx="4">
                  <c:v>1168938</c:v>
                </c:pt>
                <c:pt idx="5">
                  <c:v>506453.43999999994</c:v>
                </c:pt>
                <c:pt idx="6">
                  <c:v>656628.47999999998</c:v>
                </c:pt>
              </c:numCache>
            </c:numRef>
          </c:val>
        </c:ser>
        <c:ser>
          <c:idx val="11"/>
          <c:order val="5"/>
          <c:tx>
            <c:strRef>
              <c:f>Orçamento_tabela!$B$197</c:f>
              <c:strCache>
                <c:ptCount val="1"/>
                <c:pt idx="0">
                  <c:v>Premiações Culturais, Artísticas, Cientificas, Desportivas e Outras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Orçamento_tabela!$C$197:$I$197</c:f>
              <c:numCache>
                <c:formatCode>#,##0.00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4500</c:v>
                </c:pt>
                <c:pt idx="4">
                  <c:v>42700</c:v>
                </c:pt>
                <c:pt idx="5">
                  <c:v>138800</c:v>
                </c:pt>
                <c:pt idx="6">
                  <c:v>51000</c:v>
                </c:pt>
              </c:numCache>
            </c:numRef>
          </c:val>
        </c:ser>
        <c:ser>
          <c:idx val="5"/>
          <c:order val="6"/>
          <c:tx>
            <c:strRef>
              <c:f>Orçamento_tabela!$B$198</c:f>
              <c:strCache>
                <c:ptCount val="1"/>
                <c:pt idx="0">
                  <c:v>Material de Distribuição Gratuita</c:v>
                </c:pt>
              </c:strCache>
            </c:strRef>
          </c:tx>
          <c:spPr>
            <a:solidFill>
              <a:srgbClr val="FFFF99"/>
            </a:solidFill>
          </c:spPr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Orçamento_tabela!$C$198:$I$198</c:f>
              <c:numCache>
                <c:formatCode>#,##0.00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24957</c:v>
                </c:pt>
                <c:pt idx="3">
                  <c:v>3738</c:v>
                </c:pt>
                <c:pt idx="4">
                  <c:v>40995</c:v>
                </c:pt>
                <c:pt idx="5">
                  <c:v>55271</c:v>
                </c:pt>
                <c:pt idx="6">
                  <c:v>29794</c:v>
                </c:pt>
              </c:numCache>
            </c:numRef>
          </c:val>
        </c:ser>
        <c:ser>
          <c:idx val="6"/>
          <c:order val="7"/>
          <c:tx>
            <c:strRef>
              <c:f>Orçamento_tabela!$B$199</c:f>
              <c:strCache>
                <c:ptCount val="1"/>
                <c:pt idx="0">
                  <c:v>Passagens e Despesas com Locomoção</c:v>
                </c:pt>
              </c:strCache>
            </c:strRef>
          </c:tx>
          <c:spPr>
            <a:solidFill>
              <a:srgbClr val="9900FF"/>
            </a:solidFill>
          </c:spPr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Orçamento_tabela!$C$199:$I$199</c:f>
              <c:numCache>
                <c:formatCode>#,##0.00</c:formatCode>
                <c:ptCount val="7"/>
                <c:pt idx="0">
                  <c:v>521197</c:v>
                </c:pt>
                <c:pt idx="1">
                  <c:v>386776</c:v>
                </c:pt>
                <c:pt idx="2">
                  <c:v>252104</c:v>
                </c:pt>
                <c:pt idx="3">
                  <c:v>405368</c:v>
                </c:pt>
                <c:pt idx="4">
                  <c:v>743016</c:v>
                </c:pt>
                <c:pt idx="5">
                  <c:v>579322.28</c:v>
                </c:pt>
                <c:pt idx="6">
                  <c:v>618078.09</c:v>
                </c:pt>
              </c:numCache>
            </c:numRef>
          </c:val>
        </c:ser>
        <c:ser>
          <c:idx val="7"/>
          <c:order val="8"/>
          <c:tx>
            <c:strRef>
              <c:f>Orçamento_tabela!$B$200</c:f>
              <c:strCache>
                <c:ptCount val="1"/>
                <c:pt idx="0">
                  <c:v>Serviços de Consultoria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Orçamento_tabela!$C$200:$I$200</c:f>
              <c:numCache>
                <c:formatCode>General</c:formatCode>
                <c:ptCount val="7"/>
                <c:pt idx="0" formatCode="#,##0.00">
                  <c:v>24678</c:v>
                </c:pt>
                <c:pt idx="2" formatCode="#,##0.00">
                  <c:v>0</c:v>
                </c:pt>
                <c:pt idx="3" formatCode="#,##0.00">
                  <c:v>0</c:v>
                </c:pt>
                <c:pt idx="4" formatCode="#,##0.00">
                  <c:v>0</c:v>
                </c:pt>
                <c:pt idx="5" formatCode="#,##0.00">
                  <c:v>0</c:v>
                </c:pt>
                <c:pt idx="6" formatCode="#,##0.00">
                  <c:v>0</c:v>
                </c:pt>
              </c:numCache>
            </c:numRef>
          </c:val>
        </c:ser>
        <c:ser>
          <c:idx val="8"/>
          <c:order val="9"/>
          <c:tx>
            <c:strRef>
              <c:f>Orçamento_tabela!$B$201</c:f>
              <c:strCache>
                <c:ptCount val="1"/>
                <c:pt idx="0">
                  <c:v>Outros Serviços de Terceiros - Pessoa Fisica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Orçamento_tabela!$C$201:$I$201</c:f>
              <c:numCache>
                <c:formatCode>#,##0.00</c:formatCode>
                <c:ptCount val="7"/>
                <c:pt idx="0">
                  <c:v>488485</c:v>
                </c:pt>
                <c:pt idx="1">
                  <c:v>952795</c:v>
                </c:pt>
                <c:pt idx="2">
                  <c:v>907110</c:v>
                </c:pt>
                <c:pt idx="3">
                  <c:v>1132083</c:v>
                </c:pt>
                <c:pt idx="4">
                  <c:v>1344020</c:v>
                </c:pt>
                <c:pt idx="5">
                  <c:v>1192753.6199999999</c:v>
                </c:pt>
                <c:pt idx="6">
                  <c:v>578831.31999999995</c:v>
                </c:pt>
              </c:numCache>
            </c:numRef>
          </c:val>
        </c:ser>
        <c:ser>
          <c:idx val="10"/>
          <c:order val="10"/>
          <c:tx>
            <c:strRef>
              <c:f>Orçamento_tabela!$B$202</c:f>
              <c:strCache>
                <c:ptCount val="1"/>
                <c:pt idx="0">
                  <c:v>Locação de Mão-de-obra</c:v>
                </c:pt>
              </c:strCache>
            </c:strRef>
          </c:tx>
          <c:spPr>
            <a:solidFill>
              <a:srgbClr val="669900"/>
            </a:solidFill>
          </c:spPr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Orçamento_tabela!$C$202:$I$202</c:f>
              <c:numCache>
                <c:formatCode>#,##0.00</c:formatCode>
                <c:ptCount val="7"/>
                <c:pt idx="0">
                  <c:v>1992478</c:v>
                </c:pt>
                <c:pt idx="1">
                  <c:v>2102441</c:v>
                </c:pt>
                <c:pt idx="2">
                  <c:v>2557785</c:v>
                </c:pt>
                <c:pt idx="3">
                  <c:v>2863667</c:v>
                </c:pt>
                <c:pt idx="4">
                  <c:v>3500112</c:v>
                </c:pt>
                <c:pt idx="5">
                  <c:v>3865525.65</c:v>
                </c:pt>
                <c:pt idx="6">
                  <c:v>4160207.8899999997</c:v>
                </c:pt>
              </c:numCache>
            </c:numRef>
          </c:val>
        </c:ser>
        <c:ser>
          <c:idx val="9"/>
          <c:order val="11"/>
          <c:tx>
            <c:strRef>
              <c:f>Orçamento_tabela!$B$203</c:f>
              <c:strCache>
                <c:ptCount val="1"/>
                <c:pt idx="0">
                  <c:v>Outros Serviços de Terceiros - Pessoa Juridica</c:v>
                </c:pt>
              </c:strCache>
            </c:strRef>
          </c:tx>
          <c:spPr>
            <a:solidFill>
              <a:srgbClr val="005800"/>
            </a:solidFill>
          </c:spPr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Orçamento_tabela!$C$203:$I$203</c:f>
              <c:numCache>
                <c:formatCode>#,##0.00</c:formatCode>
                <c:ptCount val="7"/>
                <c:pt idx="0">
                  <c:v>4425654</c:v>
                </c:pt>
                <c:pt idx="1">
                  <c:v>5061068</c:v>
                </c:pt>
                <c:pt idx="2">
                  <c:v>5219166</c:v>
                </c:pt>
                <c:pt idx="3">
                  <c:v>4647450</c:v>
                </c:pt>
                <c:pt idx="4">
                  <c:v>6947349</c:v>
                </c:pt>
                <c:pt idx="5">
                  <c:v>6391704.6600000011</c:v>
                </c:pt>
                <c:pt idx="6">
                  <c:v>5237910.76</c:v>
                </c:pt>
              </c:numCache>
            </c:numRef>
          </c:val>
        </c:ser>
        <c:ser>
          <c:idx val="12"/>
          <c:order val="12"/>
          <c:tx>
            <c:strRef>
              <c:f>Orçamento_tabela!$B$204</c:f>
              <c:strCache>
                <c:ptCount val="1"/>
                <c:pt idx="0">
                  <c:v>Contribuições</c:v>
                </c:pt>
              </c:strCache>
            </c:strRef>
          </c:tx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Orçamento_tabela!$C$204:$I$204</c:f>
              <c:numCache>
                <c:formatCode>#,##0.00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18741</c:v>
                </c:pt>
                <c:pt idx="5">
                  <c:v>31681.91</c:v>
                </c:pt>
                <c:pt idx="6">
                  <c:v>57413.72</c:v>
                </c:pt>
              </c:numCache>
            </c:numRef>
          </c:val>
        </c:ser>
        <c:ser>
          <c:idx val="13"/>
          <c:order val="13"/>
          <c:tx>
            <c:strRef>
              <c:f>Orçamento_tabela!$B$205</c:f>
              <c:strCache>
                <c:ptCount val="1"/>
                <c:pt idx="0">
                  <c:v>Auxílio-Alimentação</c:v>
                </c:pt>
              </c:strCache>
            </c:strRef>
          </c:tx>
          <c:spPr>
            <a:solidFill>
              <a:srgbClr val="FF66CC"/>
            </a:solidFill>
          </c:spPr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Orçamento_tabela!$C$205:$I$205</c:f>
              <c:numCache>
                <c:formatCode>#,##0.00</c:formatCode>
                <c:ptCount val="7"/>
                <c:pt idx="0">
                  <c:v>806237</c:v>
                </c:pt>
                <c:pt idx="1">
                  <c:v>2229673</c:v>
                </c:pt>
                <c:pt idx="2">
                  <c:v>2534026</c:v>
                </c:pt>
                <c:pt idx="3">
                  <c:v>2764581</c:v>
                </c:pt>
                <c:pt idx="4">
                  <c:v>3826208</c:v>
                </c:pt>
                <c:pt idx="5">
                  <c:v>4339995.91</c:v>
                </c:pt>
                <c:pt idx="6">
                  <c:v>4615977.9400000004</c:v>
                </c:pt>
              </c:numCache>
            </c:numRef>
          </c:val>
        </c:ser>
        <c:ser>
          <c:idx val="14"/>
          <c:order val="14"/>
          <c:tx>
            <c:strRef>
              <c:f>Orçamento_tabela!$B$206</c:f>
              <c:strCache>
                <c:ptCount val="1"/>
                <c:pt idx="0">
                  <c:v>Obrigações Tributárias e Contributivas</c:v>
                </c:pt>
              </c:strCache>
            </c:strRef>
          </c:tx>
          <c:spPr>
            <a:solidFill>
              <a:srgbClr val="3399FF"/>
            </a:solidFill>
          </c:spPr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Orçamento_tabela!$C$206:$I$206</c:f>
              <c:numCache>
                <c:formatCode>#,##0.00</c:formatCode>
                <c:ptCount val="7"/>
                <c:pt idx="0">
                  <c:v>330937</c:v>
                </c:pt>
                <c:pt idx="1">
                  <c:v>453126</c:v>
                </c:pt>
                <c:pt idx="2">
                  <c:v>558230</c:v>
                </c:pt>
                <c:pt idx="3">
                  <c:v>594768</c:v>
                </c:pt>
                <c:pt idx="4">
                  <c:v>768319</c:v>
                </c:pt>
                <c:pt idx="5">
                  <c:v>951149.52</c:v>
                </c:pt>
                <c:pt idx="6">
                  <c:v>1079161.56</c:v>
                </c:pt>
              </c:numCache>
            </c:numRef>
          </c:val>
        </c:ser>
        <c:ser>
          <c:idx val="15"/>
          <c:order val="15"/>
          <c:tx>
            <c:strRef>
              <c:f>Orçamento_tabela!$B$207</c:f>
              <c:strCache>
                <c:ptCount val="1"/>
                <c:pt idx="0">
                  <c:v>Auxílio-transporte</c:v>
                </c:pt>
              </c:strCache>
            </c:strRef>
          </c:tx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Orçamento_tabela!$C$207:$I$207</c:f>
              <c:numCache>
                <c:formatCode>#,##0.00</c:formatCode>
                <c:ptCount val="7"/>
                <c:pt idx="0">
                  <c:v>14004</c:v>
                </c:pt>
                <c:pt idx="1">
                  <c:v>17290</c:v>
                </c:pt>
                <c:pt idx="2">
                  <c:v>14660</c:v>
                </c:pt>
                <c:pt idx="3">
                  <c:v>10166</c:v>
                </c:pt>
                <c:pt idx="4">
                  <c:v>8540</c:v>
                </c:pt>
                <c:pt idx="5">
                  <c:v>7687.83</c:v>
                </c:pt>
                <c:pt idx="6">
                  <c:v>11851.11</c:v>
                </c:pt>
              </c:numCache>
            </c:numRef>
          </c:val>
        </c:ser>
        <c:ser>
          <c:idx val="16"/>
          <c:order val="16"/>
          <c:tx>
            <c:strRef>
              <c:f>Orçamento_tabela!$B$208</c:f>
              <c:strCache>
                <c:ptCount val="1"/>
                <c:pt idx="0">
                  <c:v>Despesas de Exercicios Anteriores</c:v>
                </c:pt>
              </c:strCache>
            </c:strRef>
          </c:tx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Orçamento_tabela!$C$208:$I$208</c:f>
              <c:numCache>
                <c:formatCode>#,##0.00</c:formatCode>
                <c:ptCount val="7"/>
                <c:pt idx="0">
                  <c:v>2478</c:v>
                </c:pt>
                <c:pt idx="1">
                  <c:v>128949</c:v>
                </c:pt>
                <c:pt idx="2">
                  <c:v>51186</c:v>
                </c:pt>
                <c:pt idx="3">
                  <c:v>13853</c:v>
                </c:pt>
                <c:pt idx="4">
                  <c:v>938</c:v>
                </c:pt>
                <c:pt idx="5">
                  <c:v>14591.3</c:v>
                </c:pt>
                <c:pt idx="6">
                  <c:v>145006.19</c:v>
                </c:pt>
              </c:numCache>
            </c:numRef>
          </c:val>
        </c:ser>
        <c:ser>
          <c:idx val="17"/>
          <c:order val="17"/>
          <c:tx>
            <c:strRef>
              <c:f>Orçamento_tabela!$B$209</c:f>
              <c:strCache>
                <c:ptCount val="1"/>
                <c:pt idx="0">
                  <c:v>Indenizações e Restituições</c:v>
                </c:pt>
              </c:strCache>
            </c:strRef>
          </c:tx>
          <c:spPr>
            <a:solidFill>
              <a:srgbClr val="FF9966"/>
            </a:solidFill>
          </c:spPr>
          <c:invertIfNegative val="0"/>
          <c:cat>
            <c:numRef>
              <c:f>Orçamento_tabela!$C$167:$I$167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Orçamento_tabela!$C$209:$I$209</c:f>
              <c:numCache>
                <c:formatCode>#,##0.00</c:formatCode>
                <c:ptCount val="7"/>
                <c:pt idx="0">
                  <c:v>521425</c:v>
                </c:pt>
                <c:pt idx="1">
                  <c:v>929068</c:v>
                </c:pt>
                <c:pt idx="2">
                  <c:v>1128596</c:v>
                </c:pt>
                <c:pt idx="3">
                  <c:v>1278379</c:v>
                </c:pt>
                <c:pt idx="4">
                  <c:v>1717761</c:v>
                </c:pt>
                <c:pt idx="5">
                  <c:v>1939338.56</c:v>
                </c:pt>
                <c:pt idx="6">
                  <c:v>1990582.65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shape val="cylinder"/>
        <c:axId val="17957888"/>
        <c:axId val="68482112"/>
        <c:axId val="0"/>
      </c:bar3DChart>
      <c:catAx>
        <c:axId val="17957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8482112"/>
        <c:crosses val="autoZero"/>
        <c:auto val="1"/>
        <c:lblAlgn val="ctr"/>
        <c:lblOffset val="100"/>
        <c:noMultiLvlLbl val="0"/>
      </c:catAx>
      <c:valAx>
        <c:axId val="6848211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one"/>
        <c:crossAx val="17957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651368454151214"/>
          <c:y val="1.5313532699604267E-3"/>
          <c:w val="0.35655651983130598"/>
          <c:h val="0.9984686467300391"/>
        </c:manualLayout>
      </c:layout>
      <c:overlay val="0"/>
      <c:txPr>
        <a:bodyPr/>
        <a:lstStyle/>
        <a:p>
          <a:pPr>
            <a:defRPr sz="800"/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Orçamento_tabela!$B$228</c:f>
              <c:strCache>
                <c:ptCount val="1"/>
                <c:pt idx="0">
                  <c:v>Outros Serviços de Terceiros - Pessoa Juridica</c:v>
                </c:pt>
              </c:strCache>
            </c:strRef>
          </c:tx>
          <c:spPr>
            <a:solidFill>
              <a:srgbClr val="FF3399"/>
            </a:solidFill>
          </c:spPr>
          <c:invertIfNegative val="0"/>
          <c:cat>
            <c:numRef>
              <c:f>Orçamento_tabela!$C$227:$I$227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Orçamento_tabela!$C$228:$I$228</c:f>
              <c:numCache>
                <c:formatCode>#,##0.00</c:formatCode>
                <c:ptCount val="7"/>
                <c:pt idx="0">
                  <c:v>0</c:v>
                </c:pt>
                <c:pt idx="1">
                  <c:v>48827</c:v>
                </c:pt>
                <c:pt idx="2">
                  <c:v>3341</c:v>
                </c:pt>
                <c:pt idx="3">
                  <c:v>25880</c:v>
                </c:pt>
                <c:pt idx="4">
                  <c:v>72523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Orçamento_tabela!$B$229</c:f>
              <c:strCache>
                <c:ptCount val="1"/>
                <c:pt idx="0">
                  <c:v>Obrigações Tributárias e Contributivas</c:v>
                </c:pt>
              </c:strCache>
            </c:strRef>
          </c:tx>
          <c:spPr>
            <a:solidFill>
              <a:srgbClr val="000099"/>
            </a:solidFill>
          </c:spPr>
          <c:invertIfNegative val="0"/>
          <c:cat>
            <c:numRef>
              <c:f>Orçamento_tabela!$C$227:$I$227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Orçamento_tabela!$C$229:$I$229</c:f>
              <c:numCache>
                <c:formatCode>#,##0.00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18804</c:v>
                </c:pt>
                <c:pt idx="5">
                  <c:v>47.39</c:v>
                </c:pt>
                <c:pt idx="6">
                  <c:v>150074.57</c:v>
                </c:pt>
              </c:numCache>
            </c:numRef>
          </c:val>
        </c:ser>
        <c:ser>
          <c:idx val="2"/>
          <c:order val="2"/>
          <c:tx>
            <c:strRef>
              <c:f>Orçamento_tabela!$B$230</c:f>
              <c:strCache>
                <c:ptCount val="1"/>
                <c:pt idx="0">
                  <c:v>Obras e Instalações</c:v>
                </c:pt>
              </c:strCache>
            </c:strRef>
          </c:tx>
          <c:spPr>
            <a:solidFill>
              <a:srgbClr val="005800"/>
            </a:solidFill>
          </c:spPr>
          <c:invertIfNegative val="0"/>
          <c:cat>
            <c:numRef>
              <c:f>Orçamento_tabela!$C$227:$I$227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Orçamento_tabela!$C$230:$I$230</c:f>
              <c:numCache>
                <c:formatCode>#,##0.00</c:formatCode>
                <c:ptCount val="7"/>
                <c:pt idx="0">
                  <c:v>1691700</c:v>
                </c:pt>
                <c:pt idx="1">
                  <c:v>2245990</c:v>
                </c:pt>
                <c:pt idx="2">
                  <c:v>3016296</c:v>
                </c:pt>
                <c:pt idx="3">
                  <c:v>861170</c:v>
                </c:pt>
                <c:pt idx="4">
                  <c:v>525595</c:v>
                </c:pt>
                <c:pt idx="5">
                  <c:v>1791760.03</c:v>
                </c:pt>
                <c:pt idx="6">
                  <c:v>3435000.93</c:v>
                </c:pt>
              </c:numCache>
            </c:numRef>
          </c:val>
        </c:ser>
        <c:ser>
          <c:idx val="3"/>
          <c:order val="3"/>
          <c:tx>
            <c:strRef>
              <c:f>Orçamento_tabela!$B$231</c:f>
              <c:strCache>
                <c:ptCount val="1"/>
                <c:pt idx="0">
                  <c:v>Equipamentos e Material Permanente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Orçamento_tabela!$C$227:$I$227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Orçamento_tabela!$C$231:$I$231</c:f>
              <c:numCache>
                <c:formatCode>#,##0.00</c:formatCode>
                <c:ptCount val="7"/>
                <c:pt idx="0">
                  <c:v>1104107</c:v>
                </c:pt>
                <c:pt idx="1">
                  <c:v>1968276</c:v>
                </c:pt>
                <c:pt idx="2">
                  <c:v>526699</c:v>
                </c:pt>
                <c:pt idx="3">
                  <c:v>520941</c:v>
                </c:pt>
                <c:pt idx="4">
                  <c:v>85358</c:v>
                </c:pt>
                <c:pt idx="5">
                  <c:v>1585259.24</c:v>
                </c:pt>
                <c:pt idx="6">
                  <c:v>521608.78</c:v>
                </c:pt>
              </c:numCache>
            </c:numRef>
          </c:val>
        </c:ser>
        <c:ser>
          <c:idx val="4"/>
          <c:order val="4"/>
          <c:tx>
            <c:strRef>
              <c:f>Orçamento_tabela!$B$232</c:f>
              <c:strCache>
                <c:ptCount val="1"/>
                <c:pt idx="0">
                  <c:v>Aquisição de Imoveis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Orçamento_tabela!$C$227:$I$227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Orçamento_tabela!$C$232:$I$232</c:f>
              <c:numCache>
                <c:formatCode>#,##0.00</c:formatCode>
                <c:ptCount val="7"/>
                <c:pt idx="0">
                  <c:v>200000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Orçamento_tabela!$B$233</c:f>
              <c:strCache>
                <c:ptCount val="1"/>
                <c:pt idx="0">
                  <c:v>Despesas de Exercicios Anteriores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numRef>
              <c:f>Orçamento_tabela!$C$227:$I$227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Orçamento_tabela!$C$233:$I$233</c:f>
              <c:numCache>
                <c:formatCode>#,##0.00</c:formatCode>
                <c:ptCount val="7"/>
                <c:pt idx="0">
                  <c:v>370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shape val="cylinder"/>
        <c:axId val="17960448"/>
        <c:axId val="68484416"/>
        <c:axId val="0"/>
      </c:bar3DChart>
      <c:catAx>
        <c:axId val="17960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8484416"/>
        <c:crosses val="autoZero"/>
        <c:auto val="1"/>
        <c:lblAlgn val="ctr"/>
        <c:lblOffset val="100"/>
        <c:noMultiLvlLbl val="0"/>
      </c:catAx>
      <c:valAx>
        <c:axId val="6848441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one"/>
        <c:crossAx val="17960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651368454151214"/>
          <c:y val="1.9665973357103957E-2"/>
          <c:w val="0.3142185123855229"/>
          <c:h val="0.69902117992917756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005800"/>
            </a:solidFill>
          </c:spPr>
          <c:invertIfNegative val="0"/>
          <c:dPt>
            <c:idx val="2"/>
            <c:invertIfNegative val="0"/>
            <c:bubble3D val="0"/>
            <c:spPr>
              <a:noFill/>
            </c:spPr>
          </c:dPt>
          <c:dLbls>
            <c:dLbl>
              <c:idx val="0"/>
              <c:layout>
                <c:manualLayout>
                  <c:x val="2.2222003499562503E-2"/>
                  <c:y val="-3.6453776611256925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4710743801652774E-2"/>
                  <c:y val="-7.1813265154083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7901477191384168E-2"/>
                  <c:y val="3.3920175880299164E-2"/>
                </c:manualLayout>
              </c:layout>
              <c:spPr>
                <a:solidFill>
                  <a:schemeClr val="bg1">
                    <a:lumMod val="75000"/>
                  </a:schemeClr>
                </a:solidFill>
              </c:spPr>
              <c:txPr>
                <a:bodyPr/>
                <a:lstStyle/>
                <a:p>
                  <a:pPr>
                    <a:defRPr sz="1100" b="1">
                      <a:solidFill>
                        <a:srgbClr val="FF0000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(Orçamento_tabela!$C$5;Orçamento_tabela!$L$5;Orçamento_tabela!$M$5)</c:f>
              <c:strCache>
                <c:ptCount val="3"/>
                <c:pt idx="0">
                  <c:v>2006</c:v>
                </c:pt>
                <c:pt idx="1">
                  <c:v>2015</c:v>
                </c:pt>
                <c:pt idx="2">
                  <c:v>Evolução 2006-2015</c:v>
                </c:pt>
              </c:strCache>
            </c:strRef>
          </c:cat>
          <c:val>
            <c:numRef>
              <c:f>(Orçamento_tabela!$C$9;Orçamento_tabela!$L$9;Orçamento_tabela!$M$9)</c:f>
              <c:numCache>
                <c:formatCode>#,##0.00</c:formatCode>
                <c:ptCount val="3"/>
                <c:pt idx="0">
                  <c:v>10542446</c:v>
                </c:pt>
                <c:pt idx="1">
                  <c:v>181891019</c:v>
                </c:pt>
                <c:pt idx="2" formatCode="0.00%">
                  <c:v>16.25320850588184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0941952"/>
        <c:axId val="68139776"/>
        <c:axId val="0"/>
      </c:bar3DChart>
      <c:catAx>
        <c:axId val="2109419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8139776"/>
        <c:crosses val="autoZero"/>
        <c:auto val="1"/>
        <c:lblAlgn val="ctr"/>
        <c:lblOffset val="100"/>
        <c:noMultiLvlLbl val="0"/>
      </c:catAx>
      <c:valAx>
        <c:axId val="68139776"/>
        <c:scaling>
          <c:orientation val="minMax"/>
        </c:scaling>
        <c:delete val="1"/>
        <c:axPos val="b"/>
        <c:numFmt formatCode="#,##0.00" sourceLinked="1"/>
        <c:majorTickMark val="out"/>
        <c:minorTickMark val="none"/>
        <c:tickLblPos val="nextTo"/>
        <c:crossAx val="21094195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Orçamento_tabela!$B$40</c:f>
              <c:strCache>
                <c:ptCount val="1"/>
                <c:pt idx="0">
                  <c:v>Previdência de inativos e pensionistas da União</c:v>
                </c:pt>
              </c:strCache>
            </c:strRef>
          </c:tx>
          <c:spPr>
            <a:solidFill>
              <a:srgbClr val="005800"/>
            </a:solidFill>
          </c:spPr>
          <c:invertIfNegative val="0"/>
          <c:cat>
            <c:numRef>
              <c:f>Orçamento_tabela!$C$39:$L$39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Orçamento_tabela!$C$40:$L$40</c:f>
              <c:numCache>
                <c:formatCode>0.00%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1.1298448169442376E-4</c:v>
                </c:pt>
                <c:pt idx="3">
                  <c:v>1.4274149208462632E-4</c:v>
                </c:pt>
                <c:pt idx="4">
                  <c:v>1.0451484466435025E-2</c:v>
                </c:pt>
                <c:pt idx="5">
                  <c:v>1.7154616591004052E-2</c:v>
                </c:pt>
                <c:pt idx="6">
                  <c:v>1.8941454117760156E-2</c:v>
                </c:pt>
                <c:pt idx="7">
                  <c:v>2.516319138983766E-2</c:v>
                </c:pt>
                <c:pt idx="8">
                  <c:v>2.3467725083551636E-2</c:v>
                </c:pt>
                <c:pt idx="9">
                  <c:v>2.3500286179605163E-2</c:v>
                </c:pt>
              </c:numCache>
            </c:numRef>
          </c:val>
        </c:ser>
        <c:ser>
          <c:idx val="1"/>
          <c:order val="1"/>
          <c:tx>
            <c:strRef>
              <c:f>Orçamento_tabela!$B$41</c:f>
              <c:strCache>
                <c:ptCount val="1"/>
                <c:pt idx="0">
                  <c:v>Apoio Administrativo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Orçamento_tabela!$C$39:$L$39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Orçamento_tabela!$C$41:$L$41</c:f>
              <c:numCache>
                <c:formatCode>0.00%</c:formatCode>
                <c:ptCount val="10"/>
                <c:pt idx="0">
                  <c:v>0</c:v>
                </c:pt>
                <c:pt idx="1">
                  <c:v>1.0243822587262153E-2</c:v>
                </c:pt>
                <c:pt idx="2">
                  <c:v>2.1231411086918624E-2</c:v>
                </c:pt>
                <c:pt idx="3">
                  <c:v>3.0818875183303323E-2</c:v>
                </c:pt>
                <c:pt idx="4">
                  <c:v>1.866173254548319E-2</c:v>
                </c:pt>
                <c:pt idx="5">
                  <c:v>4.3871295542208338E-2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2"/>
          <c:order val="2"/>
          <c:tx>
            <c:strRef>
              <c:f>Orçamento_tabela!$B$42</c:f>
              <c:strCache>
                <c:ptCount val="1"/>
                <c:pt idx="0">
                  <c:v>Operações Especiais: Gestão da participação em organismos e entidades Nacionais e Internacionais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Orçamento_tabela!$C$39:$L$39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Orçamento_tabela!$C$42:$L$42</c:f>
              <c:numCache>
                <c:formatCode>0.00%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2.7488987787791766E-4</c:v>
                </c:pt>
              </c:numCache>
            </c:numRef>
          </c:val>
        </c:ser>
        <c:ser>
          <c:idx val="3"/>
          <c:order val="3"/>
          <c:tx>
            <c:strRef>
              <c:f>Orçamento_tabela!$B$43</c:f>
              <c:strCache>
                <c:ptCount val="1"/>
                <c:pt idx="0">
                  <c:v>Gestão da Política de Educação</c:v>
                </c:pt>
              </c:strCache>
            </c:strRef>
          </c:tx>
          <c:invertIfNegative val="0"/>
          <c:cat>
            <c:numRef>
              <c:f>Orçamento_tabela!$C$39:$L$39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Orçamento_tabela!$C$43:$L$43</c:f>
              <c:numCache>
                <c:formatCode>0.00%</c:formatCode>
                <c:ptCount val="10"/>
                <c:pt idx="0">
                  <c:v>0</c:v>
                </c:pt>
                <c:pt idx="1">
                  <c:v>1.1134275104466779E-3</c:v>
                </c:pt>
                <c:pt idx="2">
                  <c:v>1.0756122657309141E-3</c:v>
                </c:pt>
                <c:pt idx="3">
                  <c:v>1.4462157252748361E-3</c:v>
                </c:pt>
                <c:pt idx="4">
                  <c:v>1.9794478156126942E-3</c:v>
                </c:pt>
                <c:pt idx="5">
                  <c:v>2.5176672262265999E-3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4"/>
          <c:order val="4"/>
          <c:tx>
            <c:strRef>
              <c:f>Orçamento_tabela!$B$44</c:f>
              <c:strCache>
                <c:ptCount val="1"/>
                <c:pt idx="0">
                  <c:v>Universidade do século XXI/Brasil Universitário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Orçamento_tabela!$C$39:$L$39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Orçamento_tabela!$C$44:$L$44</c:f>
              <c:numCache>
                <c:formatCode>0.00%</c:formatCode>
                <c:ptCount val="10"/>
                <c:pt idx="0">
                  <c:v>1</c:v>
                </c:pt>
                <c:pt idx="1">
                  <c:v>0.98864274990229117</c:v>
                </c:pt>
                <c:pt idx="2">
                  <c:v>0.97078284574691953</c:v>
                </c:pt>
                <c:pt idx="3">
                  <c:v>0.95823876739612224</c:v>
                </c:pt>
                <c:pt idx="4">
                  <c:v>0.95822834617042629</c:v>
                </c:pt>
                <c:pt idx="5">
                  <c:v>0.92089232773138952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5"/>
          <c:order val="5"/>
          <c:tx>
            <c:strRef>
              <c:f>Orçamento_tabela!$B$45</c:f>
              <c:strCache>
                <c:ptCount val="1"/>
                <c:pt idx="0">
                  <c:v>Desenvolvimento do Ensino da Pós-Graduação e da Pesquisa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numRef>
              <c:f>Orçamento_tabela!$C$39:$L$39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Orçamento_tabela!$C$45:$L$45</c:f>
              <c:numCache>
                <c:formatCode>0.00%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6.7971464187365329E-3</c:v>
                </c:pt>
                <c:pt idx="3">
                  <c:v>9.3534002032150034E-3</c:v>
                </c:pt>
                <c:pt idx="4">
                  <c:v>9.9750973588109033E-3</c:v>
                </c:pt>
                <c:pt idx="5">
                  <c:v>1.556409290917153E-2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6"/>
          <c:order val="6"/>
          <c:tx>
            <c:strRef>
              <c:f>Orçamento_tabela!$B$46</c:f>
              <c:strCache>
                <c:ptCount val="1"/>
                <c:pt idx="0">
                  <c:v>Qualidade na Escola</c:v>
                </c:pt>
              </c:strCache>
            </c:strRef>
          </c:tx>
          <c:invertIfNegative val="0"/>
          <c:cat>
            <c:numRef>
              <c:f>Orçamento_tabela!$C$39:$L$39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Orçamento_tabela!$C$46:$L$46</c:f>
              <c:numCache>
                <c:formatCode>0.00%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7.0389164323187401E-4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7"/>
          <c:order val="7"/>
          <c:tx>
            <c:strRef>
              <c:f>Orçamento_tabela!$B$47</c:f>
              <c:strCache>
                <c:ptCount val="1"/>
                <c:pt idx="0">
                  <c:v>Educação Básica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invertIfNegative val="0"/>
          <c:cat>
            <c:numRef>
              <c:f>Orçamento_tabela!$C$39:$L$39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Orçamento_tabela!$C$47:$L$47</c:f>
              <c:numCache>
                <c:formatCode>0.00%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1.3302763510237792E-2</c:v>
                </c:pt>
                <c:pt idx="8">
                  <c:v>1.775977056211623E-2</c:v>
                </c:pt>
                <c:pt idx="9">
                  <c:v>1.5958770344785413E-2</c:v>
                </c:pt>
              </c:numCache>
            </c:numRef>
          </c:val>
        </c:ser>
        <c:ser>
          <c:idx val="8"/>
          <c:order val="8"/>
          <c:tx>
            <c:strRef>
              <c:f>Orçamento_tabela!$B$48</c:f>
              <c:strCache>
                <c:ptCount val="1"/>
                <c:pt idx="0">
                  <c:v>Educação Superior - Graduação. Pós-Graduação, Ensino. Pesquisa e Extensão</c:v>
                </c:pt>
              </c:strCache>
            </c:strRef>
          </c:tx>
          <c:invertIfNegative val="0"/>
          <c:cat>
            <c:numRef>
              <c:f>Orçamento_tabela!$C$39:$L$39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Orçamento_tabela!$C$48:$L$48</c:f>
              <c:numCache>
                <c:formatCode>0.00%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0.25041541500229697</c:v>
                </c:pt>
                <c:pt idx="7">
                  <c:v>0.37341059181076869</c:v>
                </c:pt>
                <c:pt idx="8">
                  <c:v>0.34500194831883502</c:v>
                </c:pt>
                <c:pt idx="9">
                  <c:v>0.28682850471028482</c:v>
                </c:pt>
              </c:numCache>
            </c:numRef>
          </c:val>
        </c:ser>
        <c:ser>
          <c:idx val="9"/>
          <c:order val="9"/>
          <c:tx>
            <c:strRef>
              <c:f>Orçamento_tabela!$B$49</c:f>
              <c:strCache>
                <c:ptCount val="1"/>
                <c:pt idx="0">
                  <c:v>Programa de Gestão e Manutenção do Ministério da Educação</c:v>
                </c:pt>
              </c:strCache>
            </c:strRef>
          </c:tx>
          <c:spPr>
            <a:solidFill>
              <a:srgbClr val="FF3399"/>
            </a:solidFill>
          </c:spPr>
          <c:invertIfNegative val="0"/>
          <c:cat>
            <c:numRef>
              <c:f>Orçamento_tabela!$C$39:$L$39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Orçamento_tabela!$C$49:$L$49</c:f>
              <c:numCache>
                <c:formatCode>0.00%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0.73064313087994281</c:v>
                </c:pt>
                <c:pt idx="7">
                  <c:v>0.58812345328915583</c:v>
                </c:pt>
                <c:pt idx="8">
                  <c:v>0.61377055603549713</c:v>
                </c:pt>
                <c:pt idx="9">
                  <c:v>0.67343754888744667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shape val="cylinder"/>
        <c:axId val="5068288"/>
        <c:axId val="71197824"/>
        <c:axId val="0"/>
      </c:bar3DChart>
      <c:catAx>
        <c:axId val="5068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1197824"/>
        <c:crosses val="autoZero"/>
        <c:auto val="1"/>
        <c:lblAlgn val="ctr"/>
        <c:lblOffset val="100"/>
        <c:noMultiLvlLbl val="0"/>
      </c:catAx>
      <c:valAx>
        <c:axId val="7119782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0%" sourceLinked="1"/>
        <c:majorTickMark val="out"/>
        <c:minorTickMark val="none"/>
        <c:tickLblPos val="nextTo"/>
        <c:crossAx val="5068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147208720374184"/>
          <c:y val="1.9665973357103943E-2"/>
          <c:w val="0.32854455173136637"/>
          <c:h val="0.95123409102164103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1339750928760015"/>
          <c:y val="3.1446540880503145E-2"/>
          <c:w val="0.77473305451061936"/>
          <c:h val="0.7543455652949041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Orçamento_tabela!$B$65</c:f>
              <c:strCache>
                <c:ptCount val="1"/>
                <c:pt idx="0">
                  <c:v>Previdência Social</c:v>
                </c:pt>
              </c:strCache>
            </c:strRef>
          </c:tx>
          <c:spPr>
            <a:solidFill>
              <a:srgbClr val="005800"/>
            </a:solidFill>
          </c:spPr>
          <c:invertIfNegative val="0"/>
          <c:cat>
            <c:numRef>
              <c:f>Orçamento_tabela!$C$14:$L$14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Orçamento_tabela!$C$65:$L$65</c:f>
              <c:numCache>
                <c:formatCode>0.00%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1.1298448169442376E-4</c:v>
                </c:pt>
                <c:pt idx="3">
                  <c:v>1.4274149208462632E-4</c:v>
                </c:pt>
                <c:pt idx="4">
                  <c:v>1.0451484466435025E-2</c:v>
                </c:pt>
                <c:pt idx="5">
                  <c:v>1.7154616591004052E-2</c:v>
                </c:pt>
                <c:pt idx="6">
                  <c:v>1.8941454117760156E-2</c:v>
                </c:pt>
                <c:pt idx="7">
                  <c:v>2.516319138983766E-2</c:v>
                </c:pt>
                <c:pt idx="8">
                  <c:v>2.3467725083551636E-2</c:v>
                </c:pt>
                <c:pt idx="9">
                  <c:v>2.3500286179605163E-2</c:v>
                </c:pt>
              </c:numCache>
            </c:numRef>
          </c:val>
        </c:ser>
        <c:ser>
          <c:idx val="1"/>
          <c:order val="1"/>
          <c:tx>
            <c:strRef>
              <c:f>Orçamento_tabela!$B$66</c:f>
              <c:strCache>
                <c:ptCount val="1"/>
                <c:pt idx="0">
                  <c:v>Educação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Orçamento_tabela!$C$14:$L$14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Orçamento_tabela!$C$66:$L$66</c:f>
              <c:numCache>
                <c:formatCode>0.00%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0.99988701551830561</c:v>
                </c:pt>
                <c:pt idx="3">
                  <c:v>0.9998572585079154</c:v>
                </c:pt>
                <c:pt idx="4">
                  <c:v>0.98954851553356493</c:v>
                </c:pt>
                <c:pt idx="5">
                  <c:v>0.98284538340899597</c:v>
                </c:pt>
                <c:pt idx="6">
                  <c:v>0.98105854588223984</c:v>
                </c:pt>
                <c:pt idx="7">
                  <c:v>0.97483680861016231</c:v>
                </c:pt>
                <c:pt idx="8">
                  <c:v>0.97653227491644834</c:v>
                </c:pt>
                <c:pt idx="9">
                  <c:v>0.97622482394251697</c:v>
                </c:pt>
              </c:numCache>
            </c:numRef>
          </c:val>
        </c:ser>
        <c:ser>
          <c:idx val="2"/>
          <c:order val="2"/>
          <c:tx>
            <c:strRef>
              <c:f>Orçamento_tabela!$B$67</c:f>
              <c:strCache>
                <c:ptCount val="1"/>
                <c:pt idx="0">
                  <c:v>Encargos Especiais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Orçamento_tabela!$C$14:$L$14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Orçamento_tabela!$C$67:$L$67</c:f>
              <c:numCache>
                <c:formatCode>0.00%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2.7488987787791766E-4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5070336"/>
        <c:axId val="71200704"/>
        <c:axId val="0"/>
      </c:bar3DChart>
      <c:catAx>
        <c:axId val="5070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1200704"/>
        <c:crosses val="autoZero"/>
        <c:auto val="1"/>
        <c:lblAlgn val="ctr"/>
        <c:lblOffset val="100"/>
        <c:noMultiLvlLbl val="0"/>
      </c:catAx>
      <c:valAx>
        <c:axId val="7120070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0%" sourceLinked="1"/>
        <c:majorTickMark val="none"/>
        <c:minorTickMark val="none"/>
        <c:tickLblPos val="nextTo"/>
        <c:crossAx val="507033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Orçamento_tabela!$B$92</c:f>
              <c:strCache>
                <c:ptCount val="1"/>
                <c:pt idx="0">
                  <c:v>Administração Geral</c:v>
                </c:pt>
              </c:strCache>
            </c:strRef>
          </c:tx>
          <c:spPr>
            <a:solidFill>
              <a:srgbClr val="005800"/>
            </a:solidFill>
          </c:spPr>
          <c:invertIfNegative val="0"/>
          <c:cat>
            <c:numRef>
              <c:f>Orçamento_tabela!$C$91:$L$91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Orçamento_tabela!$C$92:$L$92</c:f>
              <c:numCache>
                <c:formatCode>0.00%</c:formatCode>
                <c:ptCount val="10"/>
                <c:pt idx="0">
                  <c:v>9.4854647583682191E-5</c:v>
                </c:pt>
                <c:pt idx="1">
                  <c:v>8.0347000129001714E-2</c:v>
                </c:pt>
                <c:pt idx="2">
                  <c:v>9.0834664949603836E-2</c:v>
                </c:pt>
                <c:pt idx="3">
                  <c:v>7.7889780356348276E-2</c:v>
                </c:pt>
                <c:pt idx="4">
                  <c:v>8.8230574104924381E-2</c:v>
                </c:pt>
                <c:pt idx="5">
                  <c:v>0.10058341147333182</c:v>
                </c:pt>
                <c:pt idx="6">
                  <c:v>0.11883557701024221</c:v>
                </c:pt>
                <c:pt idx="7">
                  <c:v>9.1592475006711541E-2</c:v>
                </c:pt>
                <c:pt idx="8">
                  <c:v>8.9316264982410215E-2</c:v>
                </c:pt>
                <c:pt idx="9">
                  <c:v>8.9003146439022365E-2</c:v>
                </c:pt>
              </c:numCache>
            </c:numRef>
          </c:val>
        </c:ser>
        <c:ser>
          <c:idx val="1"/>
          <c:order val="1"/>
          <c:tx>
            <c:strRef>
              <c:f>Orçamento_tabela!$B$93</c:f>
              <c:strCache>
                <c:ptCount val="1"/>
                <c:pt idx="0">
                  <c:v>Tecnologia da Informação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numRef>
              <c:f>Orçamento_tabela!$C$91:$L$91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Orçamento_tabela!$C$93:$L$93</c:f>
              <c:numCache>
                <c:formatCode>0.00%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1.2473610630495461E-2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2"/>
          <c:order val="2"/>
          <c:tx>
            <c:strRef>
              <c:f>Orçamento_tabela!$B$94</c:f>
              <c:strCache>
                <c:ptCount val="1"/>
                <c:pt idx="0">
                  <c:v>Formação de Recursos Humanos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Orçamento_tabela!$C$91:$L$91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Orçamento_tabela!$C$94:$L$94</c:f>
              <c:numCache>
                <c:formatCode>0.00%</c:formatCode>
                <c:ptCount val="10"/>
                <c:pt idx="0">
                  <c:v>0</c:v>
                </c:pt>
                <c:pt idx="1">
                  <c:v>1.1134275104466779E-3</c:v>
                </c:pt>
                <c:pt idx="2">
                  <c:v>1.0756122657309141E-3</c:v>
                </c:pt>
                <c:pt idx="3">
                  <c:v>1.4462157252748361E-3</c:v>
                </c:pt>
                <c:pt idx="4">
                  <c:v>2.6833394588445681E-3</c:v>
                </c:pt>
                <c:pt idx="5">
                  <c:v>2.5176672262265999E-3</c:v>
                </c:pt>
                <c:pt idx="6">
                  <c:v>1.7808212336446444E-3</c:v>
                </c:pt>
                <c:pt idx="7">
                  <c:v>1.7129469972660082E-3</c:v>
                </c:pt>
                <c:pt idx="8">
                  <c:v>1.5897343750588906E-3</c:v>
                </c:pt>
                <c:pt idx="9">
                  <c:v>1.3194714138140048E-3</c:v>
                </c:pt>
              </c:numCache>
            </c:numRef>
          </c:val>
        </c:ser>
        <c:ser>
          <c:idx val="3"/>
          <c:order val="3"/>
          <c:tx>
            <c:strRef>
              <c:f>Orçamento_tabela!$B$95</c:f>
              <c:strCache>
                <c:ptCount val="1"/>
                <c:pt idx="0">
                  <c:v>Previdência do Regime Estatutário</c:v>
                </c:pt>
              </c:strCache>
            </c:strRef>
          </c:tx>
          <c:invertIfNegative val="0"/>
          <c:cat>
            <c:numRef>
              <c:f>Orçamento_tabela!$C$91:$L$91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Orçamento_tabela!$C$95:$L$95</c:f>
              <c:numCache>
                <c:formatCode>0.00%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1.1298448169442376E-4</c:v>
                </c:pt>
                <c:pt idx="3">
                  <c:v>1.4274149208462632E-4</c:v>
                </c:pt>
                <c:pt idx="4">
                  <c:v>1.0451484466435025E-2</c:v>
                </c:pt>
                <c:pt idx="5">
                  <c:v>1.7154616591004052E-2</c:v>
                </c:pt>
                <c:pt idx="6">
                  <c:v>1.8941454117760156E-2</c:v>
                </c:pt>
                <c:pt idx="7">
                  <c:v>2.516319138983766E-2</c:v>
                </c:pt>
                <c:pt idx="8">
                  <c:v>2.3467725083551636E-2</c:v>
                </c:pt>
                <c:pt idx="9">
                  <c:v>2.3500286179605163E-2</c:v>
                </c:pt>
              </c:numCache>
            </c:numRef>
          </c:val>
        </c:ser>
        <c:ser>
          <c:idx val="4"/>
          <c:order val="4"/>
          <c:tx>
            <c:strRef>
              <c:f>Orçamento_tabela!$B$96</c:f>
              <c:strCache>
                <c:ptCount val="1"/>
                <c:pt idx="0">
                  <c:v>Atenção Básica</c:v>
                </c:pt>
              </c:strCache>
            </c:strRef>
          </c:tx>
          <c:invertIfNegative val="0"/>
          <c:cat>
            <c:numRef>
              <c:f>Orçamento_tabela!$C$91:$L$91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Orçamento_tabela!$C$96:$L$96</c:f>
              <c:numCache>
                <c:formatCode>0.00%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4.5678496104238579E-3</c:v>
                </c:pt>
                <c:pt idx="3">
                  <c:v>6.1373960618316516E-3</c:v>
                </c:pt>
                <c:pt idx="4">
                  <c:v>7.1981959998817079E-3</c:v>
                </c:pt>
                <c:pt idx="5">
                  <c:v>1.2155272191549762E-2</c:v>
                </c:pt>
                <c:pt idx="6">
                  <c:v>9.1790811559818979E-3</c:v>
                </c:pt>
                <c:pt idx="7">
                  <c:v>1.1765239414961796E-2</c:v>
                </c:pt>
                <c:pt idx="8">
                  <c:v>1.1153655862131929E-2</c:v>
                </c:pt>
                <c:pt idx="9">
                  <c:v>1.1925778479475119E-2</c:v>
                </c:pt>
              </c:numCache>
            </c:numRef>
          </c:val>
        </c:ser>
        <c:ser>
          <c:idx val="5"/>
          <c:order val="5"/>
          <c:tx>
            <c:strRef>
              <c:f>Orçamento_tabela!$B$97</c:f>
              <c:strCache>
                <c:ptCount val="1"/>
                <c:pt idx="0">
                  <c:v>Alimentação e Nutrição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numRef>
              <c:f>Orçamento_tabela!$C$91:$L$91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Orçamento_tabela!$C$97:$L$97</c:f>
              <c:numCache>
                <c:formatCode>0.00%</c:formatCode>
                <c:ptCount val="10"/>
                <c:pt idx="0">
                  <c:v>0</c:v>
                </c:pt>
                <c:pt idx="1">
                  <c:v>5.5417736735454146E-3</c:v>
                </c:pt>
                <c:pt idx="2">
                  <c:v>1.4276244572084269E-2</c:v>
                </c:pt>
                <c:pt idx="3">
                  <c:v>1.0890004411319517E-2</c:v>
                </c:pt>
                <c:pt idx="4">
                  <c:v>1.0255756666427241E-2</c:v>
                </c:pt>
                <c:pt idx="5">
                  <c:v>3.0243339083349589E-2</c:v>
                </c:pt>
                <c:pt idx="6">
                  <c:v>2.0495633470855635E-2</c:v>
                </c:pt>
                <c:pt idx="7">
                  <c:v>2.4666436760630517E-2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6"/>
          <c:order val="6"/>
          <c:tx>
            <c:strRef>
              <c:f>Orçamento_tabela!$B$98</c:f>
              <c:strCache>
                <c:ptCount val="1"/>
                <c:pt idx="0">
                  <c:v>Proteção e Benefícios ao Trabalhador</c:v>
                </c:pt>
              </c:strCache>
            </c:strRef>
          </c:tx>
          <c:invertIfNegative val="0"/>
          <c:cat>
            <c:numRef>
              <c:f>Orçamento_tabela!$C$91:$L$91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Orçamento_tabela!$C$98:$L$98</c:f>
              <c:numCache>
                <c:formatCode>0.00%</c:formatCode>
                <c:ptCount val="10"/>
                <c:pt idx="0">
                  <c:v>0</c:v>
                </c:pt>
                <c:pt idx="1">
                  <c:v>1.5579077726169917E-3</c:v>
                </c:pt>
                <c:pt idx="2">
                  <c:v>9.0981883729251674E-4</c:v>
                </c:pt>
                <c:pt idx="3">
                  <c:v>5.3690758800828289E-4</c:v>
                </c:pt>
                <c:pt idx="4">
                  <c:v>2.3515840049478806E-4</c:v>
                </c:pt>
                <c:pt idx="5">
                  <c:v>3.8777110618342091E-4</c:v>
                </c:pt>
                <c:pt idx="6">
                  <c:v>1.4570355548001635E-4</c:v>
                </c:pt>
                <c:pt idx="7">
                  <c:v>1.1130729588234521E-4</c:v>
                </c:pt>
                <c:pt idx="8">
                  <c:v>2.6157250947062727E-2</c:v>
                </c:pt>
                <c:pt idx="9">
                  <c:v>2.7566820107814118E-2</c:v>
                </c:pt>
              </c:numCache>
            </c:numRef>
          </c:val>
        </c:ser>
        <c:ser>
          <c:idx val="7"/>
          <c:order val="7"/>
          <c:tx>
            <c:strRef>
              <c:f>Orçamento_tabela!$B$99</c:f>
              <c:strCache>
                <c:ptCount val="1"/>
                <c:pt idx="0">
                  <c:v>Ensino Superior</c:v>
                </c:pt>
              </c:strCache>
            </c:strRef>
          </c:tx>
          <c:spPr>
            <a:solidFill>
              <a:srgbClr val="006699"/>
            </a:solidFill>
          </c:spPr>
          <c:invertIfNegative val="0"/>
          <c:cat>
            <c:numRef>
              <c:f>Orçamento_tabela!$C$91:$L$91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Orçamento_tabela!$C$99:$L$99</c:f>
              <c:numCache>
                <c:formatCode>0.00%</c:formatCode>
                <c:ptCount val="10"/>
                <c:pt idx="0">
                  <c:v>0.99990514535241637</c:v>
                </c:pt>
                <c:pt idx="1">
                  <c:v>0.90829574977328942</c:v>
                </c:pt>
                <c:pt idx="2">
                  <c:v>0.88040011872409341</c:v>
                </c:pt>
                <c:pt idx="3">
                  <c:v>0.88462617004727429</c:v>
                </c:pt>
                <c:pt idx="4">
                  <c:v>0.87053882113510273</c:v>
                </c:pt>
                <c:pt idx="5">
                  <c:v>0.82660308432362417</c:v>
                </c:pt>
                <c:pt idx="6">
                  <c:v>0.82965037241950201</c:v>
                </c:pt>
                <c:pt idx="7">
                  <c:v>0.8304523177864408</c:v>
                </c:pt>
                <c:pt idx="8">
                  <c:v>0.83055559818766833</c:v>
                </c:pt>
                <c:pt idx="9">
                  <c:v>0.83045083715760593</c:v>
                </c:pt>
              </c:numCache>
            </c:numRef>
          </c:val>
        </c:ser>
        <c:ser>
          <c:idx val="8"/>
          <c:order val="8"/>
          <c:tx>
            <c:strRef>
              <c:f>Orçamento_tabela!$B$100</c:f>
              <c:strCache>
                <c:ptCount val="1"/>
                <c:pt idx="0">
                  <c:v>Educação Infantil</c:v>
                </c:pt>
              </c:strCache>
            </c:strRef>
          </c:tx>
          <c:invertIfNegative val="0"/>
          <c:cat>
            <c:numRef>
              <c:f>Orçamento_tabela!$C$91:$L$91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Orçamento_tabela!$C$100:$L$100</c:f>
              <c:numCache>
                <c:formatCode>0.00%</c:formatCode>
                <c:ptCount val="10"/>
                <c:pt idx="0">
                  <c:v>0</c:v>
                </c:pt>
                <c:pt idx="1">
                  <c:v>3.1441411410997469E-3</c:v>
                </c:pt>
                <c:pt idx="2">
                  <c:v>1.4774980671179794E-3</c:v>
                </c:pt>
                <c:pt idx="3">
                  <c:v>7.8095649164841151E-4</c:v>
                </c:pt>
                <c:pt idx="4">
                  <c:v>9.726214786794534E-4</c:v>
                </c:pt>
                <c:pt idx="5">
                  <c:v>1.0849131611255665E-3</c:v>
                </c:pt>
                <c:pt idx="6">
                  <c:v>9.7135703653344235E-4</c:v>
                </c:pt>
                <c:pt idx="7">
                  <c:v>1.2333218380315258E-3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9"/>
          <c:order val="9"/>
          <c:tx>
            <c:strRef>
              <c:f>Orçamento_tabela!$B$101</c:f>
              <c:strCache>
                <c:ptCount val="1"/>
                <c:pt idx="0">
                  <c:v>Educação Básica</c:v>
                </c:pt>
              </c:strCache>
            </c:strRef>
          </c:tx>
          <c:spPr>
            <a:solidFill>
              <a:srgbClr val="FF3399"/>
            </a:solidFill>
          </c:spPr>
          <c:invertIfNegative val="0"/>
          <c:cat>
            <c:numRef>
              <c:f>Orçamento_tabela!$C$91:$L$91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Orçamento_tabela!$C$101:$L$101</c:f>
              <c:numCache>
                <c:formatCode>0.00%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1.3302763510237792E-2</c:v>
                </c:pt>
                <c:pt idx="8">
                  <c:v>1.775977056211623E-2</c:v>
                </c:pt>
                <c:pt idx="9">
                  <c:v>1.5958770344785413E-2</c:v>
                </c:pt>
              </c:numCache>
            </c:numRef>
          </c:val>
        </c:ser>
        <c:ser>
          <c:idx val="10"/>
          <c:order val="10"/>
          <c:tx>
            <c:strRef>
              <c:f>Orçamento_tabela!$B$102</c:f>
              <c:strCache>
                <c:ptCount val="1"/>
                <c:pt idx="0">
                  <c:v>Desenvolvimento Científico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cat>
            <c:numRef>
              <c:f>Orçamento_tabela!$C$91:$L$91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Orçamento_tabela!$C$102:$L$102</c:f>
              <c:numCache>
                <c:formatCode>0.00%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6.345208491958838E-3</c:v>
                </c:pt>
                <c:pt idx="3">
                  <c:v>5.0762171957146746E-3</c:v>
                </c:pt>
                <c:pt idx="4">
                  <c:v>9.4340482892101007E-3</c:v>
                </c:pt>
                <c:pt idx="5">
                  <c:v>9.2699248436050301E-3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1"/>
          <c:order val="11"/>
          <c:tx>
            <c:strRef>
              <c:f>Orçamento_tabela!$B$103</c:f>
              <c:strCache>
                <c:ptCount val="1"/>
                <c:pt idx="0">
                  <c:v>Outros Encargos Sociais</c:v>
                </c:pt>
              </c:strCache>
            </c:strRef>
          </c:tx>
          <c:invertIfNegative val="0"/>
          <c:cat>
            <c:numRef>
              <c:f>Orçamento_tabela!$C$91:$L$91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Orçamento_tabela!$H$90</c:f>
              <c:numCache>
                <c:formatCode>General</c:formatCode>
                <c:ptCount val="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shape val="cylinder"/>
        <c:axId val="5124608"/>
        <c:axId val="75743232"/>
        <c:axId val="0"/>
      </c:bar3DChart>
      <c:catAx>
        <c:axId val="5124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743232"/>
        <c:crosses val="autoZero"/>
        <c:auto val="1"/>
        <c:lblAlgn val="ctr"/>
        <c:lblOffset val="100"/>
        <c:noMultiLvlLbl val="0"/>
      </c:catAx>
      <c:valAx>
        <c:axId val="7574323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0%" sourceLinked="1"/>
        <c:majorTickMark val="out"/>
        <c:minorTickMark val="none"/>
        <c:tickLblPos val="nextTo"/>
        <c:crossAx val="5124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473331848493981"/>
          <c:y val="9.1993017382261177E-2"/>
          <c:w val="0.28096558229722118"/>
          <c:h val="0.79243698311295996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Orçamento_tabela!$B$114</c:f>
              <c:strCache>
                <c:ptCount val="1"/>
                <c:pt idx="0">
                  <c:v>Pessoal e Encargos Sociais</c:v>
                </c:pt>
              </c:strCache>
            </c:strRef>
          </c:tx>
          <c:spPr>
            <a:solidFill>
              <a:srgbClr val="005800"/>
            </a:solidFill>
          </c:spPr>
          <c:invertIfNegative val="0"/>
          <c:cat>
            <c:strRef>
              <c:f>Orçamento_tabela!$C$113:$L$113</c:f>
              <c:strCache>
                <c:ptCount val="10"/>
                <c:pt idx="0">
                  <c:v>2006*</c:v>
                </c:pt>
                <c:pt idx="1">
                  <c:v>2007*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strCache>
            </c:strRef>
          </c:cat>
          <c:val>
            <c:numRef>
              <c:f>Orçamento_tabela!$C$114:$L$114</c:f>
              <c:numCache>
                <c:formatCode>#,##0.00</c:formatCode>
                <c:ptCount val="10"/>
                <c:pt idx="0">
                  <c:v>1481000</c:v>
                </c:pt>
                <c:pt idx="1">
                  <c:v>22059458</c:v>
                </c:pt>
                <c:pt idx="2">
                  <c:v>32711805</c:v>
                </c:pt>
                <c:pt idx="3">
                  <c:v>45547221</c:v>
                </c:pt>
                <c:pt idx="4">
                  <c:v>59650673</c:v>
                </c:pt>
                <c:pt idx="5" formatCode="General">
                  <c:v>72538323</c:v>
                </c:pt>
                <c:pt idx="6">
                  <c:v>81494452</c:v>
                </c:pt>
                <c:pt idx="7">
                  <c:v>91520739</c:v>
                </c:pt>
                <c:pt idx="8">
                  <c:v>90330206</c:v>
                </c:pt>
                <c:pt idx="9">
                  <c:v>119343384</c:v>
                </c:pt>
              </c:numCache>
            </c:numRef>
          </c:val>
        </c:ser>
        <c:ser>
          <c:idx val="1"/>
          <c:order val="1"/>
          <c:tx>
            <c:strRef>
              <c:f>Orçamento_tabela!$B$115</c:f>
              <c:strCache>
                <c:ptCount val="1"/>
                <c:pt idx="0">
                  <c:v>Outras Despesas Correntes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strRef>
              <c:f>Orçamento_tabela!$C$113:$L$113</c:f>
              <c:strCache>
                <c:ptCount val="10"/>
                <c:pt idx="0">
                  <c:v>2006*</c:v>
                </c:pt>
                <c:pt idx="1">
                  <c:v>2007*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strCache>
            </c:strRef>
          </c:cat>
          <c:val>
            <c:numRef>
              <c:f>Orçamento_tabela!$C$115:$L$115</c:f>
              <c:numCache>
                <c:formatCode>#,##0.00</c:formatCode>
                <c:ptCount val="10"/>
                <c:pt idx="0">
                  <c:v>2901446</c:v>
                </c:pt>
                <c:pt idx="1">
                  <c:v>7846923</c:v>
                </c:pt>
                <c:pt idx="2">
                  <c:v>11028111</c:v>
                </c:pt>
                <c:pt idx="3">
                  <c:v>14728550</c:v>
                </c:pt>
                <c:pt idx="4">
                  <c:v>20217634</c:v>
                </c:pt>
                <c:pt idx="5" formatCode="General">
                  <c:v>23811618</c:v>
                </c:pt>
                <c:pt idx="6">
                  <c:v>26138654</c:v>
                </c:pt>
                <c:pt idx="7">
                  <c:v>35503037</c:v>
                </c:pt>
                <c:pt idx="8">
                  <c:v>41040823</c:v>
                </c:pt>
                <c:pt idx="9">
                  <c:v>47832069</c:v>
                </c:pt>
              </c:numCache>
            </c:numRef>
          </c:val>
        </c:ser>
        <c:ser>
          <c:idx val="2"/>
          <c:order val="2"/>
          <c:tx>
            <c:strRef>
              <c:f>Orçamento_tabela!$B$116</c:f>
              <c:strCache>
                <c:ptCount val="1"/>
                <c:pt idx="0">
                  <c:v>Investimentos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Orçamento_tabela!$C$113:$L$113</c:f>
              <c:strCache>
                <c:ptCount val="10"/>
                <c:pt idx="0">
                  <c:v>2006*</c:v>
                </c:pt>
                <c:pt idx="1">
                  <c:v>2007*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strCache>
            </c:strRef>
          </c:cat>
          <c:val>
            <c:numRef>
              <c:f>Orçamento_tabela!$C$116:$L$116</c:f>
              <c:numCache>
                <c:formatCode>#,##0.00</c:formatCode>
                <c:ptCount val="10"/>
                <c:pt idx="0">
                  <c:v>6160000</c:v>
                </c:pt>
                <c:pt idx="1">
                  <c:v>15000000</c:v>
                </c:pt>
                <c:pt idx="2">
                  <c:v>8955421</c:v>
                </c:pt>
                <c:pt idx="3">
                  <c:v>17835947</c:v>
                </c:pt>
                <c:pt idx="4">
                  <c:v>15843901</c:v>
                </c:pt>
                <c:pt idx="5" formatCode="General">
                  <c:v>6318410</c:v>
                </c:pt>
                <c:pt idx="6">
                  <c:v>15724155</c:v>
                </c:pt>
                <c:pt idx="7">
                  <c:v>15937777</c:v>
                </c:pt>
                <c:pt idx="8">
                  <c:v>19497588</c:v>
                </c:pt>
                <c:pt idx="9">
                  <c:v>14715566</c:v>
                </c:pt>
              </c:numCache>
            </c:numRef>
          </c:val>
        </c:ser>
        <c:ser>
          <c:idx val="3"/>
          <c:order val="3"/>
          <c:tx>
            <c:v>ORÇAMENTO TOTAL</c:v>
          </c:tx>
          <c:spPr>
            <a:noFill/>
          </c:spPr>
          <c:invertIfNegative val="0"/>
          <c:dLbls>
            <c:dLbl>
              <c:idx val="0"/>
              <c:layout>
                <c:manualLayout>
                  <c:x val="7.7605321507760536E-3"/>
                  <c:y val="-0.129251666063617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4345898004434182E-3"/>
                  <c:y val="-0.112244867897351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7605321507760536E-3"/>
                  <c:y val="-0.11904758716385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7605321507759721E-3"/>
                  <c:y val="-9.8639429364339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5432372505542426E-3"/>
                  <c:y val="-7.82312715648209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3.3259423503325131E-3"/>
                  <c:y val="-7.4829911931567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6.6518847006651885E-3"/>
                  <c:y val="-6.8027192665061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5.5432372505543242E-3"/>
                  <c:y val="-5.10203944987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2172949002217295E-3"/>
                  <c:y val="-5.78231137653024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6.6518847006651885E-3"/>
                  <c:y val="-1.3605438533012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Orçamento_tabela!$C$113:$L$113</c:f>
              <c:strCache>
                <c:ptCount val="10"/>
                <c:pt idx="0">
                  <c:v>2006*</c:v>
                </c:pt>
                <c:pt idx="1">
                  <c:v>2007*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strCache>
            </c:strRef>
          </c:cat>
          <c:val>
            <c:numRef>
              <c:f>Orçamento_tabela!$C$117:$L$117</c:f>
              <c:numCache>
                <c:formatCode>#,##0.00</c:formatCode>
                <c:ptCount val="10"/>
                <c:pt idx="0">
                  <c:v>10542446</c:v>
                </c:pt>
                <c:pt idx="1">
                  <c:v>44906381</c:v>
                </c:pt>
                <c:pt idx="2">
                  <c:v>52695337</c:v>
                </c:pt>
                <c:pt idx="3">
                  <c:v>78111718</c:v>
                </c:pt>
                <c:pt idx="4">
                  <c:v>95712208</c:v>
                </c:pt>
                <c:pt idx="5">
                  <c:v>102668351</c:v>
                </c:pt>
                <c:pt idx="6">
                  <c:v>123357261</c:v>
                </c:pt>
                <c:pt idx="7">
                  <c:v>142961553</c:v>
                </c:pt>
                <c:pt idx="8">
                  <c:v>150868617</c:v>
                </c:pt>
                <c:pt idx="9">
                  <c:v>181891019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5126656"/>
        <c:axId val="75746112"/>
        <c:axId val="0"/>
      </c:bar3DChart>
      <c:catAx>
        <c:axId val="51266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75746112"/>
        <c:crosses val="autoZero"/>
        <c:auto val="1"/>
        <c:lblAlgn val="ctr"/>
        <c:lblOffset val="100"/>
        <c:noMultiLvlLbl val="0"/>
      </c:catAx>
      <c:valAx>
        <c:axId val="7574611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.00" sourceLinked="1"/>
        <c:majorTickMark val="none"/>
        <c:minorTickMark val="none"/>
        <c:tickLblPos val="nextTo"/>
        <c:crossAx val="512665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50" baseline="0"/>
            </a:pPr>
            <a:endParaRPr lang="pt-BR"/>
          </a:p>
        </c:txPr>
      </c:dTable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Orçamento_tabela!$B$124</c:f>
              <c:strCache>
                <c:ptCount val="1"/>
                <c:pt idx="0">
                  <c:v>Pessoal e Encargos Sociais</c:v>
                </c:pt>
              </c:strCache>
            </c:strRef>
          </c:tx>
          <c:spPr>
            <a:solidFill>
              <a:srgbClr val="005800"/>
            </a:solidFill>
          </c:spPr>
          <c:invertIfNegative val="0"/>
          <c:cat>
            <c:strRef>
              <c:f>Orçamento_tabela!$C$113:$L$113</c:f>
              <c:strCache>
                <c:ptCount val="10"/>
                <c:pt idx="0">
                  <c:v>2006*</c:v>
                </c:pt>
                <c:pt idx="1">
                  <c:v>2007*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strCache>
            </c:strRef>
          </c:cat>
          <c:val>
            <c:numRef>
              <c:f>Orçamento_tabela!$C$124:$L$124</c:f>
              <c:numCache>
                <c:formatCode>0.00%</c:formatCode>
                <c:ptCount val="10"/>
                <c:pt idx="0">
                  <c:v>0.14047973307143333</c:v>
                </c:pt>
                <c:pt idx="1">
                  <c:v>0.4912321480548611</c:v>
                </c:pt>
                <c:pt idx="2">
                  <c:v>0.62077228958607855</c:v>
                </c:pt>
                <c:pt idx="3">
                  <c:v>0.5831035620033348</c:v>
                </c:pt>
                <c:pt idx="4">
                  <c:v>0.6232295152986127</c:v>
                </c:pt>
                <c:pt idx="5">
                  <c:v>0.70653051591332172</c:v>
                </c:pt>
                <c:pt idx="6">
                  <c:v>0.66063765796486029</c:v>
                </c:pt>
                <c:pt idx="7">
                  <c:v>0.64017728598681356</c:v>
                </c:pt>
                <c:pt idx="8">
                  <c:v>0.59873423509940438</c:v>
                </c:pt>
                <c:pt idx="9">
                  <c:v>0.65612576506594866</c:v>
                </c:pt>
              </c:numCache>
            </c:numRef>
          </c:val>
        </c:ser>
        <c:ser>
          <c:idx val="1"/>
          <c:order val="1"/>
          <c:tx>
            <c:strRef>
              <c:f>Orçamento_tabela!$B$125</c:f>
              <c:strCache>
                <c:ptCount val="1"/>
                <c:pt idx="0">
                  <c:v>Outras Despesas Correntes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cat>
            <c:strRef>
              <c:f>Orçamento_tabela!$C$113:$L$113</c:f>
              <c:strCache>
                <c:ptCount val="10"/>
                <c:pt idx="0">
                  <c:v>2006*</c:v>
                </c:pt>
                <c:pt idx="1">
                  <c:v>2007*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strCache>
            </c:strRef>
          </c:cat>
          <c:val>
            <c:numRef>
              <c:f>Orçamento_tabela!$C$125:$L$125</c:f>
              <c:numCache>
                <c:formatCode>0.00%</c:formatCode>
                <c:ptCount val="10"/>
                <c:pt idx="0">
                  <c:v>0.27521563781308439</c:v>
                </c:pt>
                <c:pt idx="1">
                  <c:v>0.17473959881113554</c:v>
                </c:pt>
                <c:pt idx="2">
                  <c:v>0.2092805858704348</c:v>
                </c:pt>
                <c:pt idx="3">
                  <c:v>0.18855749658457135</c:v>
                </c:pt>
                <c:pt idx="4">
                  <c:v>0.21123359728572974</c:v>
                </c:pt>
                <c:pt idx="5">
                  <c:v>0.23192753918878078</c:v>
                </c:pt>
                <c:pt idx="6">
                  <c:v>0.21189392329325471</c:v>
                </c:pt>
                <c:pt idx="7">
                  <c:v>0.24833975467516081</c:v>
                </c:pt>
                <c:pt idx="8">
                  <c:v>0.27203021951212025</c:v>
                </c:pt>
                <c:pt idx="9">
                  <c:v>0.26297103212116263</c:v>
                </c:pt>
              </c:numCache>
            </c:numRef>
          </c:val>
        </c:ser>
        <c:ser>
          <c:idx val="2"/>
          <c:order val="2"/>
          <c:tx>
            <c:strRef>
              <c:f>Orçamento_tabela!$B$126</c:f>
              <c:strCache>
                <c:ptCount val="1"/>
                <c:pt idx="0">
                  <c:v>Investimentos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Orçamento_tabela!$C$113:$L$113</c:f>
              <c:strCache>
                <c:ptCount val="10"/>
                <c:pt idx="0">
                  <c:v>2006*</c:v>
                </c:pt>
                <c:pt idx="1">
                  <c:v>2007*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strCache>
            </c:strRef>
          </c:cat>
          <c:val>
            <c:numRef>
              <c:f>Orçamento_tabela!$C$126:$L$126</c:f>
              <c:numCache>
                <c:formatCode>0.00%</c:formatCode>
                <c:ptCount val="10"/>
                <c:pt idx="0">
                  <c:v>0.58430462911548231</c:v>
                </c:pt>
                <c:pt idx="1">
                  <c:v>0.33402825313400336</c:v>
                </c:pt>
                <c:pt idx="2">
                  <c:v>0.16994712454348665</c:v>
                </c:pt>
                <c:pt idx="3">
                  <c:v>0.2283389414120939</c:v>
                </c:pt>
                <c:pt idx="4">
                  <c:v>0.16553688741565759</c:v>
                </c:pt>
                <c:pt idx="5">
                  <c:v>6.1541944897897501E-2</c:v>
                </c:pt>
                <c:pt idx="6">
                  <c:v>0.127468418741885</c:v>
                </c:pt>
                <c:pt idx="7">
                  <c:v>0.11148295933802566</c:v>
                </c:pt>
                <c:pt idx="8">
                  <c:v>0.12923554538847531</c:v>
                </c:pt>
                <c:pt idx="9">
                  <c:v>8.090320281288875E-2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3635072"/>
        <c:axId val="76947456"/>
        <c:axId val="0"/>
      </c:bar3DChart>
      <c:catAx>
        <c:axId val="136350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76947456"/>
        <c:crosses val="autoZero"/>
        <c:auto val="1"/>
        <c:lblAlgn val="ctr"/>
        <c:lblOffset val="100"/>
        <c:noMultiLvlLbl val="0"/>
      </c:catAx>
      <c:valAx>
        <c:axId val="7694745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0%" sourceLinked="1"/>
        <c:majorTickMark val="none"/>
        <c:minorTickMark val="none"/>
        <c:tickLblPos val="nextTo"/>
        <c:crossAx val="1363507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336600"/>
            </a:solidFill>
          </c:spPr>
          <c:invertIfNegative val="0"/>
          <c:dLbls>
            <c:dLbl>
              <c:idx val="0"/>
              <c:layout>
                <c:manualLayout>
                  <c:x val="8.0862533692722376E-3"/>
                  <c:y val="-0.19898808992678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3908355795148251E-3"/>
                  <c:y val="-0.256323641261626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078167115902965E-2"/>
                  <c:y val="-0.246205602790772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0862533692721873E-3"/>
                  <c:y val="-0.30016847463532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781671159029699E-2"/>
                  <c:y val="-0.333895269538171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8.0862533692722376E-3"/>
                  <c:y val="-0.330522590047886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5.3908355795147262E-3"/>
                  <c:y val="-0.401348859343862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8.0862533692721388E-3"/>
                  <c:y val="-0.445193692717561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5.3908355795147262E-3"/>
                  <c:y val="-0.451939051698130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5.3908355795148251E-3"/>
                  <c:y val="-0.399997197859164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Orçamento_tabela!$C$108:$L$108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Orçamento_tabela!$C$109:$L$109</c:f>
              <c:numCache>
                <c:formatCode>#,##0.00</c:formatCode>
                <c:ptCount val="10"/>
                <c:pt idx="0">
                  <c:v>31627974.629999999</c:v>
                </c:pt>
                <c:pt idx="1">
                  <c:v>56568115.280000001</c:v>
                </c:pt>
                <c:pt idx="2">
                  <c:v>52695337</c:v>
                </c:pt>
                <c:pt idx="3">
                  <c:v>78111718</c:v>
                </c:pt>
                <c:pt idx="4">
                  <c:v>95712208</c:v>
                </c:pt>
                <c:pt idx="5">
                  <c:v>102668351</c:v>
                </c:pt>
                <c:pt idx="6">
                  <c:v>123357261</c:v>
                </c:pt>
                <c:pt idx="7">
                  <c:v>142961553</c:v>
                </c:pt>
                <c:pt idx="8">
                  <c:v>150868617</c:v>
                </c:pt>
                <c:pt idx="9">
                  <c:v>181891019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shape val="cylinder"/>
        <c:axId val="13692416"/>
        <c:axId val="104875136"/>
        <c:axId val="0"/>
      </c:bar3DChart>
      <c:catAx>
        <c:axId val="13692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4875136"/>
        <c:crosses val="autoZero"/>
        <c:auto val="1"/>
        <c:lblAlgn val="ctr"/>
        <c:lblOffset val="100"/>
        <c:noMultiLvlLbl val="0"/>
      </c:catAx>
      <c:valAx>
        <c:axId val="104875136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1369241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E416-5795-4810-AA6A-890E3F4C86C7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DDC86-4B38-4BDE-AC3C-04EB075E2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969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B546B-EAEB-4439-8AE2-9DB76DD978D5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88849-EA5A-402C-85C6-6AC58C5E35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3852865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2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3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4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25"/>
          <p:cNvSpPr>
            <a:spLocks noGrp="1"/>
          </p:cNvSpPr>
          <p:nvPr>
            <p:ph type="title"/>
          </p:nvPr>
        </p:nvSpPr>
        <p:spPr>
          <a:xfrm>
            <a:off x="395536" y="6741368"/>
            <a:ext cx="5414227" cy="576064"/>
          </a:xfr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r"/>
            <a:r>
              <a:rPr lang="pt-BR" sz="7200" b="1" dirty="0" smtClean="0">
                <a:solidFill>
                  <a:srgbClr val="005000"/>
                </a:solidFill>
                <a:latin typeface="Agency FB" pitchFamily="34" charset="0"/>
              </a:rPr>
              <a:t>Indicadores da </a:t>
            </a:r>
            <a:r>
              <a:rPr lang="pt-BR" sz="6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pt-BR" sz="6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</a:br>
            <a:r>
              <a:rPr lang="pt-BR" sz="6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/>
            </a:r>
            <a:br>
              <a:rPr lang="pt-BR" sz="6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r>
              <a:rPr lang="pt-BR" sz="6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/>
            </a:r>
            <a:br>
              <a:rPr lang="pt-BR" sz="6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endParaRPr lang="pt-BR" sz="6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  <p:pic>
        <p:nvPicPr>
          <p:cNvPr id="1026" name="Picture 2" descr="C:\Users\ROZIMA~1\AppData\Local\Temp\Rar$DIa0.233\logo UFG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360775"/>
            <a:ext cx="1656184" cy="180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4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sp>
        <p:nvSpPr>
          <p:cNvPr id="7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(%) Orçamento LOA e Emendas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parlamentares</a:t>
            </a:r>
          </a:p>
          <a:p>
            <a:endParaRPr lang="pt-BR" sz="1100" baseline="300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graphicFrame>
        <p:nvGraphicFramePr>
          <p:cNvPr id="8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83700330"/>
              </p:ext>
            </p:extLst>
          </p:nvPr>
        </p:nvGraphicFramePr>
        <p:xfrm>
          <a:off x="107504" y="2174875"/>
          <a:ext cx="8208912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395536" y="6351655"/>
            <a:ext cx="78488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MPO e Relatório de Gestão.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  <a:p>
            <a:r>
              <a:rPr lang="pt-BR" sz="1000" dirty="0" smtClean="0"/>
              <a:t>Nota: Com relação à 2006 e 2007 não temos os dados esmiuçados das emendas parlamentares.</a:t>
            </a:r>
            <a:endParaRPr lang="pt-BR" sz="1000" dirty="0" smtClean="0"/>
          </a:p>
        </p:txBody>
      </p:sp>
    </p:spTree>
    <p:extLst>
      <p:ext uri="{BB962C8B-B14F-4D97-AF65-F5344CB8AC3E}">
        <p14:creationId xmlns:p14="http://schemas.microsoft.com/office/powerpoint/2010/main" val="384904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sp>
        <p:nvSpPr>
          <p:cNvPr id="7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Orçamento LOA e Emendas parlamentares  (em R$)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– Geral</a:t>
            </a:r>
          </a:p>
          <a:p>
            <a:endParaRPr lang="pt-BR" sz="1100" baseline="300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28158637"/>
              </p:ext>
            </p:extLst>
          </p:nvPr>
        </p:nvGraphicFramePr>
        <p:xfrm>
          <a:off x="179512" y="2174875"/>
          <a:ext cx="8136904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395536" y="6351655"/>
            <a:ext cx="78488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MPO e Relatório de Gestão.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  <a:p>
            <a:r>
              <a:rPr lang="pt-BR" sz="1000" dirty="0" smtClean="0"/>
              <a:t>Nota: Os dados de 2015 referem-se a PLOA.</a:t>
            </a:r>
            <a:endParaRPr lang="pt-BR" sz="1000" dirty="0" smtClean="0"/>
          </a:p>
        </p:txBody>
      </p:sp>
    </p:spTree>
    <p:extLst>
      <p:ext uri="{BB962C8B-B14F-4D97-AF65-F5344CB8AC3E}">
        <p14:creationId xmlns:p14="http://schemas.microsoft.com/office/powerpoint/2010/main" val="324822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Despesa com Pessoal Empenhada (em R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$)</a:t>
            </a:r>
          </a:p>
          <a:p>
            <a:endParaRPr lang="pt-BR" sz="1100" baseline="300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61131252"/>
              </p:ext>
            </p:extLst>
          </p:nvPr>
        </p:nvGraphicFramePr>
        <p:xfrm>
          <a:off x="457200" y="2174875"/>
          <a:ext cx="778720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395536" y="6351655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SIAFI, SIMEC, COOF/PROAP.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767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Despesa com Pessoal Liquidada (em R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$)</a:t>
            </a:r>
          </a:p>
          <a:p>
            <a:endParaRPr lang="pt-BR" sz="1100" baseline="300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041476"/>
              </p:ext>
            </p:extLst>
          </p:nvPr>
        </p:nvGraphicFramePr>
        <p:xfrm>
          <a:off x="457200" y="2174875"/>
          <a:ext cx="778720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tângulo 9"/>
          <p:cNvSpPr/>
          <p:nvPr/>
        </p:nvSpPr>
        <p:spPr>
          <a:xfrm>
            <a:off x="395536" y="6351655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SIAFI, SIMEC, COOF/PROAP.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565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Comparativo Despesa com Pessoal Empenhada X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Liquidada</a:t>
            </a:r>
          </a:p>
          <a:p>
            <a:endParaRPr lang="pt-BR" sz="1100" baseline="300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15000324"/>
              </p:ext>
            </p:extLst>
          </p:nvPr>
        </p:nvGraphicFramePr>
        <p:xfrm>
          <a:off x="457200" y="2174875"/>
          <a:ext cx="7859216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395536" y="6351655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SIAFI, SIMEC, COOF/PROAP.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851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Outras Despesas Correntes Empenhadas (em R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$)</a:t>
            </a:r>
          </a:p>
          <a:p>
            <a:endParaRPr lang="pt-BR" sz="1100" baseline="300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0260950"/>
              </p:ext>
            </p:extLst>
          </p:nvPr>
        </p:nvGraphicFramePr>
        <p:xfrm>
          <a:off x="457200" y="2174875"/>
          <a:ext cx="778720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ângulo 7"/>
          <p:cNvSpPr/>
          <p:nvPr/>
        </p:nvSpPr>
        <p:spPr>
          <a:xfrm>
            <a:off x="395536" y="6351655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SIAFI, SIMEC, COOF/PROAP.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466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Outras Despesas Correntes Liquidadas (em R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$)</a:t>
            </a:r>
          </a:p>
          <a:p>
            <a:endParaRPr lang="pt-BR" sz="1100" baseline="300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22813520"/>
              </p:ext>
            </p:extLst>
          </p:nvPr>
        </p:nvGraphicFramePr>
        <p:xfrm>
          <a:off x="457200" y="2174875"/>
          <a:ext cx="778720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395536" y="6351655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SIAFI, SIMEC, COOF/PROAP.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378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Comparativo Outras Despesas Correntes Empenhada X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Liquidada</a:t>
            </a:r>
          </a:p>
          <a:p>
            <a:endParaRPr lang="pt-BR" sz="1100" baseline="300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92442643"/>
              </p:ext>
            </p:extLst>
          </p:nvPr>
        </p:nvGraphicFramePr>
        <p:xfrm>
          <a:off x="457200" y="2174875"/>
          <a:ext cx="778720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ângulo 7"/>
          <p:cNvSpPr/>
          <p:nvPr/>
        </p:nvSpPr>
        <p:spPr>
          <a:xfrm>
            <a:off x="395536" y="6351655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SIAFI, SIMEC, COOF/PROAP.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129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Investimentos Empenhados (em R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$)</a:t>
            </a:r>
          </a:p>
          <a:p>
            <a:endParaRPr lang="pt-BR" sz="1100" baseline="300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34118486"/>
              </p:ext>
            </p:extLst>
          </p:nvPr>
        </p:nvGraphicFramePr>
        <p:xfrm>
          <a:off x="457200" y="2174875"/>
          <a:ext cx="77152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395536" y="6351655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SIAFI, SIMEC, COOF/PROAP.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160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Investimentos Liquidados (em R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$)</a:t>
            </a:r>
          </a:p>
          <a:p>
            <a:endParaRPr lang="pt-BR" sz="1100" baseline="300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89566118"/>
              </p:ext>
            </p:extLst>
          </p:nvPr>
        </p:nvGraphicFramePr>
        <p:xfrm>
          <a:off x="323528" y="2174875"/>
          <a:ext cx="792088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ângulo 7"/>
          <p:cNvSpPr/>
          <p:nvPr/>
        </p:nvSpPr>
        <p:spPr>
          <a:xfrm>
            <a:off x="395536" y="6351655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SIAFI, SIMEC, COOF/PROAP.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744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endParaRPr lang="pt-BR" sz="4500" dirty="0"/>
          </a:p>
        </p:txBody>
      </p:sp>
      <p:sp>
        <p:nvSpPr>
          <p:cNvPr id="20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836712"/>
            <a:ext cx="7859216" cy="568863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pPr algn="just"/>
            <a:r>
              <a:rPr lang="pt-BR" sz="2500" dirty="0" smtClean="0">
                <a:solidFill>
                  <a:srgbClr val="FFFF00"/>
                </a:solidFill>
                <a:cs typeface="Arial" pitchFamily="34" charset="0"/>
              </a:rPr>
              <a:t>CONSTRUÇÃO DO BANCO DE INDICADORES DA UFGD</a:t>
            </a:r>
          </a:p>
          <a:p>
            <a:endParaRPr lang="pt-BR" sz="1400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ETAPAS: </a:t>
            </a:r>
          </a:p>
          <a:p>
            <a:endParaRPr lang="pt-BR" sz="1400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1º - Sensibilização Pró-Reitorias e alguns Setores;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2º Visita aos setores “pilotos” para alinhamento da coleta de dados;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3º Coleta dos dados (atual e histórico);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4º Tabulação dos dados;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5º Disponibilização dos dados na pasta “Relatórios Consolidados” no ZEUS;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6º Atualização mensal dos dados disponibilizados;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7º Disponibilização dos dados na Página da UFGD (quando todos consolidados);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8º Elaboração do Anuário Estatístico da UFGD;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9º Elaboração de Estudos, em conjunto com os setores envolvidos, por meio dos dados coletados (ex. Efetividade dos programas implantados);</a:t>
            </a:r>
          </a:p>
        </p:txBody>
      </p:sp>
    </p:spTree>
    <p:extLst>
      <p:ext uri="{BB962C8B-B14F-4D97-AF65-F5344CB8AC3E}">
        <p14:creationId xmlns:p14="http://schemas.microsoft.com/office/powerpoint/2010/main" val="61058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sp>
        <p:nvSpPr>
          <p:cNvPr id="4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Investimentos Empenhados - por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Elemento – obras/instalações</a:t>
            </a:r>
          </a:p>
          <a:p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 e equipamentos/material permanente </a:t>
            </a:r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(em R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$)</a:t>
            </a:r>
          </a:p>
          <a:p>
            <a:endParaRPr lang="pt-BR" sz="1100" baseline="300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graphicFrame>
        <p:nvGraphicFramePr>
          <p:cNvPr id="8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39683786"/>
              </p:ext>
            </p:extLst>
          </p:nvPr>
        </p:nvGraphicFramePr>
        <p:xfrm>
          <a:off x="457200" y="2174875"/>
          <a:ext cx="778720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395536" y="6351655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SIAFI, SIMEC, COOF/PROAP.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237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Comparativo Investimento Empenhado X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Liquidado</a:t>
            </a:r>
          </a:p>
          <a:p>
            <a:endParaRPr lang="pt-BR" sz="1100" baseline="300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66643482"/>
              </p:ext>
            </p:extLst>
          </p:nvPr>
        </p:nvGraphicFramePr>
        <p:xfrm>
          <a:off x="457200" y="2174875"/>
          <a:ext cx="778720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tângulo 8"/>
          <p:cNvSpPr/>
          <p:nvPr/>
        </p:nvSpPr>
        <p:spPr>
          <a:xfrm>
            <a:off x="395536" y="6351655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SIAFI, SIMEC, COOF/PROAP.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927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Comparativo Orçamento Pessoal e Encargos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Sociais – Despesas Empenhadas e Liquidadas</a:t>
            </a:r>
          </a:p>
          <a:p>
            <a:endParaRPr lang="pt-BR" sz="1100" baseline="300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42777036"/>
              </p:ext>
            </p:extLst>
          </p:nvPr>
        </p:nvGraphicFramePr>
        <p:xfrm>
          <a:off x="457200" y="2174875"/>
          <a:ext cx="778720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ângulo 7"/>
          <p:cNvSpPr/>
          <p:nvPr/>
        </p:nvSpPr>
        <p:spPr>
          <a:xfrm>
            <a:off x="395536" y="6351655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SIAFI, SIMEC, COOF/PROAP.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845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Comparativo Orçamento Outras Despesas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Correntes</a:t>
            </a:r>
          </a:p>
          <a:p>
            <a:endParaRPr lang="pt-BR" sz="1100" baseline="300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12662931"/>
              </p:ext>
            </p:extLst>
          </p:nvPr>
        </p:nvGraphicFramePr>
        <p:xfrm>
          <a:off x="457200" y="2174875"/>
          <a:ext cx="778720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395536" y="6351655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SIAFI, SIMEC, COOF/PROAP.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075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Comparativo Investimento </a:t>
            </a:r>
            <a:endParaRPr lang="pt-BR" sz="1400" dirty="0" smtClean="0">
              <a:solidFill>
                <a:schemeClr val="bg1"/>
              </a:solidFill>
              <a:cs typeface="Arial" pitchFamily="34" charset="0"/>
            </a:endParaRPr>
          </a:p>
          <a:p>
            <a:endParaRPr lang="pt-BR" sz="1100" baseline="300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14439843"/>
              </p:ext>
            </p:extLst>
          </p:nvPr>
        </p:nvGraphicFramePr>
        <p:xfrm>
          <a:off x="457200" y="2174875"/>
          <a:ext cx="778720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ângulo 7"/>
          <p:cNvSpPr/>
          <p:nvPr/>
        </p:nvSpPr>
        <p:spPr>
          <a:xfrm>
            <a:off x="395536" y="6351655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SIAFI, SIMEC, COOF/PROAP.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163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Despesas com Pessoal e Encargos Sociais Empenhados - por Elemento (em R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$)</a:t>
            </a:r>
          </a:p>
          <a:p>
            <a:endParaRPr lang="pt-BR" sz="1100" baseline="30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88777073"/>
              </p:ext>
            </p:extLst>
          </p:nvPr>
        </p:nvGraphicFramePr>
        <p:xfrm>
          <a:off x="457200" y="2174875"/>
          <a:ext cx="778720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395536" y="6351655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SIAFI, SIMEC, COOF/PROAP.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490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Outras Despesas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Correntes </a:t>
            </a:r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Empenhadas - por Elemento (em R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$)</a:t>
            </a:r>
          </a:p>
          <a:p>
            <a:endParaRPr lang="pt-BR" sz="1100" baseline="30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54930618"/>
              </p:ext>
            </p:extLst>
          </p:nvPr>
        </p:nvGraphicFramePr>
        <p:xfrm>
          <a:off x="457200" y="2174875"/>
          <a:ext cx="778720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ângulo 7"/>
          <p:cNvSpPr/>
          <p:nvPr/>
        </p:nvSpPr>
        <p:spPr>
          <a:xfrm>
            <a:off x="395536" y="6351655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SIAFI, SIMEC, COOF/PROAP.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488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Investimentos Empenhados - por Elemento (em R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$)</a:t>
            </a:r>
          </a:p>
          <a:p>
            <a:endParaRPr lang="pt-BR" sz="1100" baseline="300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14146035"/>
              </p:ext>
            </p:extLst>
          </p:nvPr>
        </p:nvGraphicFramePr>
        <p:xfrm>
          <a:off x="457200" y="2174875"/>
          <a:ext cx="77152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395536" y="6351655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SIAFI, SIMEC, COOF/PROAP.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103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Despesas com Pessoal e Encargos sociais Liquidadas - por Elemento (em R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$)</a:t>
            </a:r>
          </a:p>
          <a:p>
            <a:endParaRPr lang="pt-BR" sz="1100" baseline="30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56592049"/>
              </p:ext>
            </p:extLst>
          </p:nvPr>
        </p:nvGraphicFramePr>
        <p:xfrm>
          <a:off x="457200" y="2174875"/>
          <a:ext cx="778720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ângulo 7"/>
          <p:cNvSpPr/>
          <p:nvPr/>
        </p:nvSpPr>
        <p:spPr>
          <a:xfrm>
            <a:off x="395536" y="6351655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SIAFI, SIMEC, COOF/PROAP.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569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Outras Despesas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Correntes </a:t>
            </a:r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Liquidadas - por Elemento (em R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$)</a:t>
            </a:r>
          </a:p>
          <a:p>
            <a:endParaRPr lang="pt-BR" sz="1100" baseline="30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37004759"/>
              </p:ext>
            </p:extLst>
          </p:nvPr>
        </p:nvGraphicFramePr>
        <p:xfrm>
          <a:off x="457200" y="2174875"/>
          <a:ext cx="778720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ângulo 7"/>
          <p:cNvSpPr/>
          <p:nvPr/>
        </p:nvSpPr>
        <p:spPr>
          <a:xfrm>
            <a:off x="395536" y="6351655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SIAFI, SIMEC, COOF/PROAP.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827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sp>
        <p:nvSpPr>
          <p:cNvPr id="7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Orçamento Lei Orçamentária Anual - LOA (em R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$)</a:t>
            </a:r>
          </a:p>
          <a:p>
            <a:endParaRPr lang="pt-BR" sz="1100" baseline="300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72864375"/>
              </p:ext>
            </p:extLst>
          </p:nvPr>
        </p:nvGraphicFramePr>
        <p:xfrm>
          <a:off x="457200" y="2174875"/>
          <a:ext cx="7859216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395536" y="6351655"/>
            <a:ext cx="78488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MPO e Relatório de Gestão.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  <a:p>
            <a:r>
              <a:rPr lang="pt-BR" sz="1000" dirty="0" smtClean="0"/>
              <a:t>Nota: Os dados de 2015 referem-se a PLOA.</a:t>
            </a:r>
            <a:endParaRPr lang="pt-BR" sz="1000" dirty="0" smtClean="0"/>
          </a:p>
        </p:txBody>
      </p:sp>
    </p:spTree>
    <p:extLst>
      <p:ext uri="{BB962C8B-B14F-4D97-AF65-F5344CB8AC3E}">
        <p14:creationId xmlns:p14="http://schemas.microsoft.com/office/powerpoint/2010/main" val="21221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Investimentos Liquidadas - por Elemento (em R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$)</a:t>
            </a:r>
          </a:p>
          <a:p>
            <a:endParaRPr lang="pt-BR" sz="1100" baseline="30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59409483"/>
              </p:ext>
            </p:extLst>
          </p:nvPr>
        </p:nvGraphicFramePr>
        <p:xfrm>
          <a:off x="457200" y="2174875"/>
          <a:ext cx="778720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395536" y="6351655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SIAFI, SIMEC, COOF/PROAP.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802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(%) Orçamento Lei Orçamentária Anual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– LOA</a:t>
            </a:r>
          </a:p>
          <a:p>
            <a:endParaRPr lang="pt-BR" sz="1100" baseline="30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552166"/>
              </p:ext>
            </p:extLst>
          </p:nvPr>
        </p:nvGraphicFramePr>
        <p:xfrm>
          <a:off x="107504" y="2174875"/>
          <a:ext cx="8208912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ângulo 7"/>
          <p:cNvSpPr/>
          <p:nvPr/>
        </p:nvSpPr>
        <p:spPr>
          <a:xfrm>
            <a:off x="395536" y="6351655"/>
            <a:ext cx="78488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MPO e Relatório de Gestão.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  <a:p>
            <a:r>
              <a:rPr lang="pt-BR" sz="1000" dirty="0" smtClean="0"/>
              <a:t>Nota: Os dados de 2015 referem-se a PLOA.</a:t>
            </a:r>
            <a:endParaRPr lang="pt-BR" sz="1000" dirty="0" smtClean="0"/>
          </a:p>
        </p:txBody>
      </p:sp>
    </p:spTree>
    <p:extLst>
      <p:ext uri="{BB962C8B-B14F-4D97-AF65-F5344CB8AC3E}">
        <p14:creationId xmlns:p14="http://schemas.microsoft.com/office/powerpoint/2010/main" val="181330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sp>
        <p:nvSpPr>
          <p:cNvPr id="7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Evolução do Orçamento da Lei Orçamentária Anual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– LOA</a:t>
            </a:r>
          </a:p>
          <a:p>
            <a:endParaRPr lang="pt-BR" sz="1100" baseline="30000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26527316"/>
              </p:ext>
            </p:extLst>
          </p:nvPr>
        </p:nvGraphicFramePr>
        <p:xfrm>
          <a:off x="107504" y="2174875"/>
          <a:ext cx="8208912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395536" y="6351655"/>
            <a:ext cx="78488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MPO e Relatório de Gestão.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  <a:p>
            <a:r>
              <a:rPr lang="pt-BR" sz="1000" dirty="0" smtClean="0"/>
              <a:t>Nota: Os dados de 2015 referem-se a PLOA.</a:t>
            </a:r>
            <a:endParaRPr lang="pt-BR" sz="1000" dirty="0" smtClean="0"/>
          </a:p>
        </p:txBody>
      </p:sp>
    </p:spTree>
    <p:extLst>
      <p:ext uri="{BB962C8B-B14F-4D97-AF65-F5344CB8AC3E}">
        <p14:creationId xmlns:p14="http://schemas.microsoft.com/office/powerpoint/2010/main" val="49033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(%) Orçamento Lei Orçamentária Anual - LOA - Por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Programa</a:t>
            </a:r>
          </a:p>
          <a:p>
            <a:endParaRPr lang="pt-BR" sz="1100" baseline="300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01226841"/>
              </p:ext>
            </p:extLst>
          </p:nvPr>
        </p:nvGraphicFramePr>
        <p:xfrm>
          <a:off x="107504" y="2174875"/>
          <a:ext cx="8208912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ângulo 7"/>
          <p:cNvSpPr/>
          <p:nvPr/>
        </p:nvSpPr>
        <p:spPr>
          <a:xfrm>
            <a:off x="395536" y="6351655"/>
            <a:ext cx="78488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MPO e Relatório de Gestão.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  <a:p>
            <a:r>
              <a:rPr lang="pt-BR" sz="1000" dirty="0" smtClean="0"/>
              <a:t>Nota: Os dados de 2015 referem-se a PLOA.</a:t>
            </a:r>
            <a:endParaRPr lang="pt-BR" sz="1000" dirty="0" smtClean="0"/>
          </a:p>
        </p:txBody>
      </p:sp>
    </p:spTree>
    <p:extLst>
      <p:ext uri="{BB962C8B-B14F-4D97-AF65-F5344CB8AC3E}">
        <p14:creationId xmlns:p14="http://schemas.microsoft.com/office/powerpoint/2010/main" val="226086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(%) Orçamento Lei Orçamentária Anual - LOA - Por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Função</a:t>
            </a:r>
          </a:p>
          <a:p>
            <a:endParaRPr lang="pt-BR" sz="1100" baseline="300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51155935"/>
              </p:ext>
            </p:extLst>
          </p:nvPr>
        </p:nvGraphicFramePr>
        <p:xfrm>
          <a:off x="179512" y="2174875"/>
          <a:ext cx="8136904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395536" y="6351655"/>
            <a:ext cx="78488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MPO e Relatório de Gestão.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  <a:p>
            <a:r>
              <a:rPr lang="pt-BR" sz="1000" dirty="0" smtClean="0"/>
              <a:t>Nota: Os dados de 2015 referem-se a PLOA.</a:t>
            </a:r>
            <a:endParaRPr lang="pt-BR" sz="1000" dirty="0" smtClean="0"/>
          </a:p>
        </p:txBody>
      </p:sp>
    </p:spTree>
    <p:extLst>
      <p:ext uri="{BB962C8B-B14F-4D97-AF65-F5344CB8AC3E}">
        <p14:creationId xmlns:p14="http://schemas.microsoft.com/office/powerpoint/2010/main" val="367711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(%) Orçamento Lei Orçamentária Anual - LOA - Por </a:t>
            </a:r>
            <a:r>
              <a:rPr lang="pt-BR" sz="1400" dirty="0" err="1" smtClean="0">
                <a:solidFill>
                  <a:schemeClr val="bg1"/>
                </a:solidFill>
                <a:cs typeface="Arial" pitchFamily="34" charset="0"/>
              </a:rPr>
              <a:t>Subfunção</a:t>
            </a:r>
            <a:endParaRPr lang="pt-BR" sz="1400" dirty="0" smtClean="0">
              <a:solidFill>
                <a:schemeClr val="bg1"/>
              </a:solidFill>
              <a:cs typeface="Arial" pitchFamily="34" charset="0"/>
            </a:endParaRPr>
          </a:p>
          <a:p>
            <a:endParaRPr lang="pt-BR" sz="1100" baseline="300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31126751"/>
              </p:ext>
            </p:extLst>
          </p:nvPr>
        </p:nvGraphicFramePr>
        <p:xfrm>
          <a:off x="179512" y="2174875"/>
          <a:ext cx="8064896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ângulo 7"/>
          <p:cNvSpPr/>
          <p:nvPr/>
        </p:nvSpPr>
        <p:spPr>
          <a:xfrm>
            <a:off x="395536" y="6351655"/>
            <a:ext cx="78488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MPO e Relatório de Gestão.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  <a:p>
            <a:r>
              <a:rPr lang="pt-BR" sz="1000" dirty="0" smtClean="0"/>
              <a:t>Nota: Os dados de 2015 referem-se a PLOA.</a:t>
            </a:r>
            <a:endParaRPr lang="pt-BR" sz="1000" dirty="0" smtClean="0"/>
          </a:p>
        </p:txBody>
      </p:sp>
    </p:spTree>
    <p:extLst>
      <p:ext uri="{BB962C8B-B14F-4D97-AF65-F5344CB8AC3E}">
        <p14:creationId xmlns:p14="http://schemas.microsoft.com/office/powerpoint/2010/main" val="313371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Orçamento LOA e Emendas parlamentares  (em R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$)</a:t>
            </a:r>
          </a:p>
          <a:p>
            <a:endParaRPr lang="pt-BR" sz="1100" baseline="300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9800000"/>
              </p:ext>
            </p:extLst>
          </p:nvPr>
        </p:nvGraphicFramePr>
        <p:xfrm>
          <a:off x="107504" y="2174875"/>
          <a:ext cx="828092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395536" y="6351655"/>
            <a:ext cx="78488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MPO e Relatório de Gestão.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  <a:p>
            <a:r>
              <a:rPr lang="pt-BR" sz="1000" dirty="0" smtClean="0"/>
              <a:t>Nota: Os dados de 2015 referem-se a PLOA.</a:t>
            </a:r>
            <a:endParaRPr lang="pt-BR" sz="1000" dirty="0" smtClean="0"/>
          </a:p>
        </p:txBody>
      </p:sp>
    </p:spTree>
    <p:extLst>
      <p:ext uri="{BB962C8B-B14F-4D97-AF65-F5344CB8AC3E}">
        <p14:creationId xmlns:p14="http://schemas.microsoft.com/office/powerpoint/2010/main" val="200513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Personalizada 18">
      <a:dk1>
        <a:srgbClr val="2F2B20"/>
      </a:dk1>
      <a:lt1>
        <a:srgbClr val="FFFFFF"/>
      </a:lt1>
      <a:dk2>
        <a:srgbClr val="004800"/>
      </a:dk2>
      <a:lt2>
        <a:srgbClr val="DFDCB7"/>
      </a:lt2>
      <a:accent1>
        <a:srgbClr val="FFC000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7634</TotalTime>
  <Words>955</Words>
  <Application>Microsoft Office PowerPoint</Application>
  <PresentationFormat>Apresentação na tela (4:3)</PresentationFormat>
  <Paragraphs>184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Adjacência</vt:lpstr>
      <vt:lpstr>Indicadores da    </vt:lpstr>
      <vt:lpstr>Indicadores da UFGD 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Cristiane Aparecida da Silva</dc:creator>
  <cp:lastModifiedBy>Rozimare Marina Rodrigues Rivas</cp:lastModifiedBy>
  <cp:revision>725</cp:revision>
  <cp:lastPrinted>2013-09-26T11:36:08Z</cp:lastPrinted>
  <dcterms:created xsi:type="dcterms:W3CDTF">2013-09-24T13:35:27Z</dcterms:created>
  <dcterms:modified xsi:type="dcterms:W3CDTF">2016-07-13T14:10:46Z</dcterms:modified>
</cp:coreProperties>
</file>